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5" r:id="rId2"/>
    <p:sldId id="256" r:id="rId3"/>
    <p:sldId id="257" r:id="rId4"/>
    <p:sldId id="258" r:id="rId5"/>
    <p:sldId id="259" r:id="rId6"/>
    <p:sldId id="260" r:id="rId7"/>
    <p:sldId id="261" r:id="rId8"/>
    <p:sldId id="262" r:id="rId9"/>
    <p:sldId id="263" r:id="rId10"/>
    <p:sldId id="264" r:id="rId11"/>
    <p:sldId id="266" r:id="rId12"/>
    <p:sldId id="265" r:id="rId13"/>
    <p:sldId id="267" r:id="rId14"/>
    <p:sldId id="268" r:id="rId15"/>
    <p:sldId id="276" r:id="rId16"/>
    <p:sldId id="277" r:id="rId17"/>
    <p:sldId id="269" r:id="rId18"/>
    <p:sldId id="270" r:id="rId19"/>
    <p:sldId id="271" r:id="rId20"/>
    <p:sldId id="272"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6" d="100"/>
          <a:sy n="66" d="100"/>
        </p:scale>
        <p:origin x="67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38669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325714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257496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2275406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3992674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1303291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4014664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1061945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3831921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1437393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3374DA8-F7CC-47B1-952D-C871FF747B29}" type="datetimeFigureOut">
              <a:rPr kumimoji="1" lang="ja-JP" altLang="en-US" smtClean="0"/>
              <a:t>2015/11/11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2904416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374DA8-F7CC-47B1-952D-C871FF747B29}" type="datetimeFigureOut">
              <a:rPr kumimoji="1" lang="ja-JP" altLang="en-US" smtClean="0"/>
              <a:t>2015/11/11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BE697-D8F2-4B20-B5EE-9D03BC800C87}" type="slidenum">
              <a:rPr kumimoji="1" lang="ja-JP" altLang="en-US" smtClean="0"/>
              <a:t>‹#›</a:t>
            </a:fld>
            <a:endParaRPr kumimoji="1" lang="ja-JP" altLang="en-US"/>
          </a:p>
        </p:txBody>
      </p:sp>
    </p:spTree>
    <p:extLst>
      <p:ext uri="{BB962C8B-B14F-4D97-AF65-F5344CB8AC3E}">
        <p14:creationId xmlns:p14="http://schemas.microsoft.com/office/powerpoint/2010/main" val="417844839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インプラント再建歯学研究会</a:t>
            </a:r>
            <a:r>
              <a:rPr kumimoji="1" lang="en-US" altLang="ja-JP" dirty="0" smtClean="0">
                <a:latin typeface="+mn-ea"/>
                <a:ea typeface="+mn-ea"/>
              </a:rPr>
              <a:t>CFP</a:t>
            </a:r>
            <a:r>
              <a:rPr kumimoji="1" lang="ja-JP" altLang="en-US" dirty="0" smtClean="0"/>
              <a:t>事務局</a:t>
            </a:r>
            <a:r>
              <a:rPr kumimoji="1" lang="en-US" altLang="ja-JP" dirty="0" smtClean="0"/>
              <a:t/>
            </a:r>
            <a:br>
              <a:rPr kumimoji="1" lang="en-US" altLang="ja-JP" dirty="0" smtClean="0"/>
            </a:br>
            <a:r>
              <a:rPr lang="ja-JP" altLang="en-US" dirty="0" smtClean="0"/>
              <a:t>はこんなことをしています。</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CFP</a:t>
            </a:r>
            <a:r>
              <a:rPr kumimoji="1" lang="ja-JP" altLang="en-US" dirty="0" smtClean="0"/>
              <a:t>とはサティスフィケートフォローアップ</a:t>
            </a:r>
            <a:r>
              <a:rPr lang="ja-JP" altLang="en-US" dirty="0"/>
              <a:t>プログラム</a:t>
            </a:r>
            <a:r>
              <a:rPr lang="ja-JP" altLang="en-US" dirty="0" smtClean="0"/>
              <a:t>の略です。</a:t>
            </a:r>
            <a:r>
              <a:rPr lang="en-US" altLang="ja-JP" dirty="0" smtClean="0"/>
              <a:t>IIRD</a:t>
            </a:r>
            <a:r>
              <a:rPr lang="ja-JP" altLang="en-US" dirty="0" smtClean="0"/>
              <a:t>事務局とは別に作られたケープレ試験のフォローを中心に専修医・専門医の資格取得までをフォローする専門の事務局です。</a:t>
            </a:r>
            <a:endParaRPr lang="en-US" altLang="ja-JP" dirty="0" smtClean="0"/>
          </a:p>
          <a:p>
            <a:r>
              <a:rPr kumimoji="1" lang="ja-JP" altLang="en-US" dirty="0"/>
              <a:t>平成</a:t>
            </a:r>
            <a:r>
              <a:rPr kumimoji="1" lang="ja-JP" altLang="en-US" dirty="0" smtClean="0"/>
              <a:t>２６年度の</a:t>
            </a:r>
            <a:r>
              <a:rPr kumimoji="1" lang="en-US" altLang="ja-JP" dirty="0" smtClean="0"/>
              <a:t>CFP3</a:t>
            </a:r>
            <a:r>
              <a:rPr kumimoji="1" lang="ja-JP" altLang="en-US" dirty="0" smtClean="0"/>
              <a:t>期生をどのようにフォローさせていただいたかを例に</a:t>
            </a:r>
            <a:r>
              <a:rPr kumimoji="1" lang="en-US" altLang="ja-JP" dirty="0" smtClean="0"/>
              <a:t>CFP</a:t>
            </a:r>
            <a:r>
              <a:rPr kumimoji="1" lang="ja-JP" altLang="en-US" dirty="0" smtClean="0"/>
              <a:t>事務局の役割をご紹介させていただきます。</a:t>
            </a:r>
            <a:endParaRPr kumimoji="1" lang="ja-JP" altLang="en-US" dirty="0"/>
          </a:p>
        </p:txBody>
      </p:sp>
    </p:spTree>
    <p:extLst>
      <p:ext uri="{BB962C8B-B14F-4D97-AF65-F5344CB8AC3E}">
        <p14:creationId xmlns:p14="http://schemas.microsoft.com/office/powerpoint/2010/main" val="543047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メイリオ" panose="020B0604030504040204" pitchFamily="50" charset="-128"/>
                <a:ea typeface="メイリオ" panose="020B0604030504040204" pitchFamily="50" charset="-128"/>
              </a:rPr>
              <a:t>H26</a:t>
            </a:r>
            <a:r>
              <a:rPr kumimoji="1" lang="ja-JP" altLang="en-US" dirty="0" smtClean="0">
                <a:latin typeface="メイリオ" panose="020B0604030504040204" pitchFamily="50" charset="-128"/>
                <a:ea typeface="メイリオ" panose="020B0604030504040204" pitchFamily="50" charset="-128"/>
              </a:rPr>
              <a:t>年度</a:t>
            </a:r>
            <a:r>
              <a:rPr kumimoji="1" lang="en-US" altLang="ja-JP" dirty="0" smtClean="0">
                <a:latin typeface="メイリオ" panose="020B0604030504040204" pitchFamily="50" charset="-128"/>
                <a:ea typeface="メイリオ" panose="020B0604030504040204" pitchFamily="50" charset="-128"/>
              </a:rPr>
              <a:t>3</a:t>
            </a:r>
            <a:r>
              <a:rPr kumimoji="1" lang="ja-JP" altLang="en-US" dirty="0" smtClean="0">
                <a:latin typeface="メイリオ" panose="020B0604030504040204" pitchFamily="50" charset="-128"/>
                <a:ea typeface="メイリオ" panose="020B0604030504040204" pitchFamily="50" charset="-128"/>
              </a:rPr>
              <a:t>期生におこなった</a:t>
            </a:r>
            <a:r>
              <a:rPr kumimoji="1" lang="en-US" altLang="ja-JP" dirty="0" smtClean="0">
                <a:latin typeface="メイリオ" panose="020B0604030504040204" pitchFamily="50" charset="-128"/>
                <a:ea typeface="メイリオ" panose="020B0604030504040204" pitchFamily="50" charset="-128"/>
              </a:rPr>
              <a:t/>
            </a:r>
            <a:br>
              <a:rPr kumimoji="1" lang="en-US" altLang="ja-JP" dirty="0" smtClean="0">
                <a:latin typeface="メイリオ" panose="020B0604030504040204" pitchFamily="50" charset="-128"/>
                <a:ea typeface="メイリオ" panose="020B0604030504040204" pitchFamily="50" charset="-128"/>
              </a:rPr>
            </a:br>
            <a:r>
              <a:rPr kumimoji="1" lang="en-US" altLang="ja-JP" dirty="0" smtClean="0">
                <a:latin typeface="メイリオ" panose="020B0604030504040204" pitchFamily="50" charset="-128"/>
                <a:ea typeface="メイリオ" panose="020B0604030504040204" pitchFamily="50" charset="-128"/>
              </a:rPr>
              <a:t>CFP</a:t>
            </a:r>
            <a:r>
              <a:rPr kumimoji="1" lang="ja-JP" altLang="en-US" dirty="0" smtClean="0">
                <a:latin typeface="メイリオ" panose="020B0604030504040204" pitchFamily="50" charset="-128"/>
                <a:ea typeface="メイリオ" panose="020B0604030504040204" pitchFamily="50" charset="-128"/>
              </a:rPr>
              <a:t>事務局の具体的アクション</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lang="en-US" altLang="ja-JP" dirty="0" smtClean="0">
                <a:latin typeface="メイリオ" panose="020B0604030504040204" pitchFamily="50" charset="-128"/>
                <a:ea typeface="メイリオ" panose="020B0604030504040204" pitchFamily="50" charset="-128"/>
              </a:rPr>
              <a:t>2</a:t>
            </a:r>
            <a:r>
              <a:rPr lang="ja-JP" altLang="en-US" dirty="0">
                <a:latin typeface="メイリオ" panose="020B0604030504040204" pitchFamily="50" charset="-128"/>
                <a:ea typeface="メイリオ" panose="020B0604030504040204" pitchFamily="50" charset="-128"/>
              </a:rPr>
              <a:t>期生</a:t>
            </a:r>
            <a:r>
              <a:rPr kumimoji="1" lang="ja-JP" altLang="en-US" dirty="0" smtClean="0">
                <a:latin typeface="メイリオ" panose="020B0604030504040204" pitchFamily="50" charset="-128"/>
                <a:ea typeface="メイリオ" panose="020B0604030504040204" pitchFamily="50" charset="-128"/>
              </a:rPr>
              <a:t>の口頭試問の分析により，概要報告書やポスターを修正</a:t>
            </a:r>
            <a:endParaRPr lang="en-US" altLang="ja-JP" dirty="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施設長・認定委員の情報をもとに</a:t>
            </a:r>
            <a:r>
              <a:rPr lang="en-US" altLang="ja-JP" dirty="0" smtClean="0">
                <a:latin typeface="メイリオ" panose="020B0604030504040204" pitchFamily="50" charset="-128"/>
                <a:ea typeface="メイリオ" panose="020B0604030504040204" pitchFamily="50" charset="-128"/>
              </a:rPr>
              <a:t>3</a:t>
            </a:r>
            <a:r>
              <a:rPr lang="ja-JP" altLang="en-US" dirty="0" smtClean="0">
                <a:latin typeface="メイリオ" panose="020B0604030504040204" pitchFamily="50" charset="-128"/>
                <a:ea typeface="メイリオ" panose="020B0604030504040204" pitchFamily="50" charset="-128"/>
              </a:rPr>
              <a:t>期生用プログラムを作成</a:t>
            </a:r>
            <a:endParaRPr lang="en-US" altLang="ja-JP" dirty="0" smtClean="0">
              <a:latin typeface="メイリオ" panose="020B0604030504040204" pitchFamily="50" charset="-128"/>
              <a:ea typeface="メイリオ" panose="020B0604030504040204" pitchFamily="50" charset="-128"/>
            </a:endParaRPr>
          </a:p>
          <a:p>
            <a:pPr marL="0" indent="0">
              <a:buNone/>
            </a:pPr>
            <a:r>
              <a:rPr kumimoji="1" lang="ja-JP" altLang="en-US" sz="1600" dirty="0" smtClean="0">
                <a:solidFill>
                  <a:srgbClr val="FF0000"/>
                </a:solidFill>
                <a:latin typeface="メイリオ" panose="020B0604030504040204" pitchFamily="50" charset="-128"/>
                <a:ea typeface="メイリオ" panose="020B0604030504040204" pitchFamily="50" charset="-128"/>
              </a:rPr>
              <a:t>平成</a:t>
            </a:r>
            <a:r>
              <a:rPr kumimoji="1" lang="en-US" altLang="ja-JP" sz="1600" dirty="0" smtClean="0">
                <a:solidFill>
                  <a:srgbClr val="FF0000"/>
                </a:solidFill>
                <a:latin typeface="メイリオ" panose="020B0604030504040204" pitchFamily="50" charset="-128"/>
                <a:ea typeface="メイリオ" panose="020B0604030504040204" pitchFamily="50" charset="-128"/>
              </a:rPr>
              <a:t>26</a:t>
            </a:r>
            <a:r>
              <a:rPr kumimoji="1" lang="ja-JP" altLang="en-US" sz="1600" dirty="0" smtClean="0">
                <a:solidFill>
                  <a:srgbClr val="FF0000"/>
                </a:solidFill>
                <a:latin typeface="メイリオ" panose="020B0604030504040204" pitchFamily="50" charset="-128"/>
                <a:ea typeface="メイリオ" panose="020B0604030504040204" pitchFamily="50" charset="-128"/>
              </a:rPr>
              <a:t>年度はケープレ施行細則に大きな変更は無いとの情報でした</a:t>
            </a:r>
            <a:endParaRPr kumimoji="1" lang="en-US" altLang="ja-JP" sz="1600" dirty="0" smtClean="0">
              <a:solidFill>
                <a:srgbClr val="FF0000"/>
              </a:solidFill>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発表症例の選考会</a:t>
            </a:r>
            <a:r>
              <a:rPr kumimoji="1" lang="en-US" altLang="ja-JP" dirty="0" smtClean="0">
                <a:latin typeface="メイリオ" panose="020B0604030504040204" pitchFamily="50" charset="-128"/>
                <a:ea typeface="メイリオ" panose="020B0604030504040204" pitchFamily="50" charset="-128"/>
              </a:rPr>
              <a:t>11</a:t>
            </a:r>
            <a:r>
              <a:rPr kumimoji="1" lang="ja-JP" altLang="en-US" dirty="0" smtClean="0">
                <a:latin typeface="メイリオ" panose="020B0604030504040204" pitchFamily="50" charset="-128"/>
                <a:ea typeface="メイリオ" panose="020B0604030504040204" pitchFamily="50" charset="-128"/>
              </a:rPr>
              <a:t>月</a:t>
            </a:r>
            <a:r>
              <a:rPr kumimoji="1" lang="en-US" altLang="ja-JP" dirty="0" smtClean="0">
                <a:latin typeface="メイリオ" panose="020B0604030504040204" pitchFamily="50" charset="-128"/>
                <a:ea typeface="メイリオ" panose="020B0604030504040204" pitchFamily="50" charset="-128"/>
              </a:rPr>
              <a:t>9</a:t>
            </a:r>
            <a:r>
              <a:rPr kumimoji="1" lang="ja-JP" altLang="en-US" dirty="0" smtClean="0">
                <a:latin typeface="メイリオ" panose="020B0604030504040204" pitchFamily="50" charset="-128"/>
                <a:ea typeface="メイリオ" panose="020B0604030504040204" pitchFamily="50" charset="-128"/>
              </a:rPr>
              <a:t>日</a:t>
            </a:r>
            <a:r>
              <a:rPr kumimoji="1" lang="en-US" altLang="ja-JP" dirty="0" smtClean="0">
                <a:latin typeface="メイリオ" panose="020B0604030504040204" pitchFamily="50" charset="-128"/>
                <a:ea typeface="メイリオ" panose="020B0604030504040204" pitchFamily="50" charset="-128"/>
              </a:rPr>
              <a:t>,12</a:t>
            </a:r>
            <a:r>
              <a:rPr kumimoji="1" lang="ja-JP" altLang="en-US" dirty="0" smtClean="0">
                <a:latin typeface="メイリオ" panose="020B0604030504040204" pitchFamily="50" charset="-128"/>
                <a:ea typeface="メイリオ" panose="020B0604030504040204" pitchFamily="50" charset="-128"/>
              </a:rPr>
              <a:t>月</a:t>
            </a:r>
            <a:r>
              <a:rPr kumimoji="1" lang="en-US" altLang="ja-JP" dirty="0" smtClean="0">
                <a:latin typeface="メイリオ" panose="020B0604030504040204" pitchFamily="50" charset="-128"/>
                <a:ea typeface="メイリオ" panose="020B0604030504040204" pitchFamily="50" charset="-128"/>
              </a:rPr>
              <a:t>15</a:t>
            </a:r>
            <a:r>
              <a:rPr kumimoji="1" lang="ja-JP" altLang="en-US" dirty="0" smtClean="0">
                <a:latin typeface="メイリオ" panose="020B0604030504040204" pitchFamily="50" charset="-128"/>
                <a:ea typeface="メイリオ" panose="020B0604030504040204" pitchFamily="50" charset="-128"/>
              </a:rPr>
              <a:t>日を経て発表症例を採択</a:t>
            </a:r>
            <a:endParaRPr kumimoji="1" lang="en-US" altLang="ja-JP" dirty="0" smtClean="0">
              <a:latin typeface="メイリオ" panose="020B0604030504040204" pitchFamily="50" charset="-128"/>
              <a:ea typeface="メイリオ" panose="020B0604030504040204" pitchFamily="50" charset="-128"/>
            </a:endParaRPr>
          </a:p>
          <a:p>
            <a:pPr marL="0" indent="0">
              <a:buNone/>
            </a:pPr>
            <a:r>
              <a:rPr lang="ja-JP" altLang="en-US" sz="1600" dirty="0" smtClean="0">
                <a:solidFill>
                  <a:srgbClr val="FF0000"/>
                </a:solidFill>
                <a:latin typeface="メイリオ" panose="020B0604030504040204" pitchFamily="50" charset="-128"/>
                <a:ea typeface="メイリオ" panose="020B0604030504040204" pitchFamily="50" charset="-128"/>
              </a:rPr>
              <a:t>理事全員による概要報告書と画像の判定</a:t>
            </a:r>
            <a:endParaRPr kumimoji="1" lang="en-US" altLang="ja-JP" sz="1600" dirty="0" smtClean="0">
              <a:solidFill>
                <a:srgbClr val="FF0000"/>
              </a:solidFill>
              <a:latin typeface="メイリオ" panose="020B0604030504040204" pitchFamily="50" charset="-128"/>
              <a:ea typeface="メイリオ" panose="020B0604030504040204" pitchFamily="50" charset="-128"/>
            </a:endParaRPr>
          </a:p>
          <a:p>
            <a:r>
              <a:rPr kumimoji="1" lang="en-US" altLang="ja-JP" dirty="0" smtClean="0">
                <a:latin typeface="メイリオ" panose="020B0604030504040204" pitchFamily="50" charset="-128"/>
                <a:ea typeface="メイリオ" panose="020B0604030504040204" pitchFamily="50" charset="-128"/>
              </a:rPr>
              <a:t>1</a:t>
            </a:r>
            <a:r>
              <a:rPr kumimoji="1" lang="ja-JP" altLang="en-US" dirty="0" smtClean="0">
                <a:latin typeface="メイリオ" panose="020B0604030504040204" pitchFamily="50" charset="-128"/>
                <a:ea typeface="メイリオ" panose="020B0604030504040204" pitchFamily="50" charset="-128"/>
              </a:rPr>
              <a:t>月</a:t>
            </a:r>
            <a:r>
              <a:rPr lang="en-US" altLang="ja-JP" dirty="0">
                <a:latin typeface="メイリオ" panose="020B0604030504040204" pitchFamily="50" charset="-128"/>
                <a:ea typeface="メイリオ" panose="020B0604030504040204" pitchFamily="50" charset="-128"/>
              </a:rPr>
              <a:t>19</a:t>
            </a:r>
            <a:r>
              <a:rPr kumimoji="1" lang="ja-JP" altLang="en-US" dirty="0" smtClean="0">
                <a:latin typeface="メイリオ" panose="020B0604030504040204" pitchFamily="50" charset="-128"/>
                <a:ea typeface="メイリオ" panose="020B0604030504040204" pitchFamily="50" charset="-128"/>
              </a:rPr>
              <a:t>日</a:t>
            </a:r>
            <a:r>
              <a:rPr kumimoji="1" lang="en-US" altLang="ja-JP" dirty="0" smtClean="0">
                <a:latin typeface="メイリオ" panose="020B0604030504040204" pitchFamily="50" charset="-128"/>
                <a:ea typeface="メイリオ" panose="020B0604030504040204" pitchFamily="50" charset="-128"/>
              </a:rPr>
              <a:t>3</a:t>
            </a:r>
            <a:r>
              <a:rPr kumimoji="1" lang="ja-JP" altLang="en-US" dirty="0" smtClean="0">
                <a:latin typeface="メイリオ" panose="020B0604030504040204" pitchFamily="50" charset="-128"/>
                <a:ea typeface="メイリオ" panose="020B0604030504040204" pitchFamily="50" charset="-128"/>
              </a:rPr>
              <a:t>期生選考会にて発表症例の決定</a:t>
            </a:r>
            <a:endParaRPr kumimoji="1" lang="en-US" altLang="ja-JP" dirty="0" smtClean="0">
              <a:latin typeface="メイリオ" panose="020B0604030504040204" pitchFamily="50" charset="-128"/>
              <a:ea typeface="メイリオ" panose="020B0604030504040204" pitchFamily="50" charset="-128"/>
            </a:endParaRPr>
          </a:p>
          <a:p>
            <a:r>
              <a:rPr kumimoji="1" lang="en-US" altLang="ja-JP" dirty="0" smtClean="0">
                <a:latin typeface="メイリオ" panose="020B0604030504040204" pitchFamily="50" charset="-128"/>
                <a:ea typeface="メイリオ" panose="020B0604030504040204" pitchFamily="50" charset="-128"/>
              </a:rPr>
              <a:t>2</a:t>
            </a:r>
            <a:r>
              <a:rPr kumimoji="1" lang="ja-JP" altLang="en-US" dirty="0" smtClean="0">
                <a:latin typeface="メイリオ" panose="020B0604030504040204" pitchFamily="50" charset="-128"/>
                <a:ea typeface="メイリオ" panose="020B0604030504040204" pitchFamily="50" charset="-128"/>
              </a:rPr>
              <a:t>月</a:t>
            </a:r>
            <a:r>
              <a:rPr kumimoji="1" lang="en-US" altLang="ja-JP" dirty="0" smtClean="0">
                <a:latin typeface="メイリオ" panose="020B0604030504040204" pitchFamily="50" charset="-128"/>
                <a:ea typeface="メイリオ" panose="020B0604030504040204" pitchFamily="50" charset="-128"/>
              </a:rPr>
              <a:t>16</a:t>
            </a:r>
            <a:r>
              <a:rPr kumimoji="1" lang="ja-JP" altLang="en-US" dirty="0" smtClean="0">
                <a:latin typeface="メイリオ" panose="020B0604030504040204" pitchFamily="50" charset="-128"/>
                <a:ea typeface="メイリオ" panose="020B0604030504040204" pitchFamily="50" charset="-128"/>
              </a:rPr>
              <a:t>日総会時に概要報告書担当理事に添削依頼・</a:t>
            </a:r>
            <a:r>
              <a:rPr kumimoji="1" lang="en-US" altLang="ja-JP" dirty="0" smtClean="0">
                <a:latin typeface="メイリオ" panose="020B0604030504040204" pitchFamily="50" charset="-128"/>
                <a:ea typeface="メイリオ" panose="020B0604030504040204" pitchFamily="50" charset="-128"/>
              </a:rPr>
              <a:t>2</a:t>
            </a:r>
            <a:r>
              <a:rPr kumimoji="1" lang="ja-JP" altLang="en-US" dirty="0" smtClean="0">
                <a:latin typeface="メイリオ" panose="020B0604030504040204" pitchFamily="50" charset="-128"/>
                <a:ea typeface="メイリオ" panose="020B0604030504040204" pitchFamily="50" charset="-128"/>
              </a:rPr>
              <a:t>期生お手本あり。</a:t>
            </a:r>
            <a:endParaRPr kumimoji="1" lang="en-US" altLang="ja-JP" dirty="0" smtClean="0">
              <a:latin typeface="メイリオ" panose="020B0604030504040204" pitchFamily="50" charset="-128"/>
              <a:ea typeface="メイリオ" panose="020B0604030504040204" pitchFamily="50" charset="-128"/>
            </a:endParaRPr>
          </a:p>
          <a:p>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事務局にて校正</a:t>
            </a:r>
            <a:endParaRPr kumimoji="1" lang="en-US" altLang="ja-JP" dirty="0" smtClean="0">
              <a:latin typeface="メイリオ" panose="020B0604030504040204" pitchFamily="50" charset="-128"/>
              <a:ea typeface="メイリオ" panose="020B0604030504040204" pitchFamily="50" charset="-128"/>
            </a:endParaRPr>
          </a:p>
          <a:p>
            <a:pPr marL="0" indent="0">
              <a:buNone/>
            </a:pPr>
            <a:r>
              <a:rPr lang="ja-JP" altLang="en-US" sz="1600" dirty="0" smtClean="0">
                <a:solidFill>
                  <a:srgbClr val="FF0000"/>
                </a:solidFill>
                <a:latin typeface="メイリオ" panose="020B0604030504040204" pitchFamily="50" charset="-128"/>
                <a:ea typeface="メイリオ" panose="020B0604030504040204" pitchFamily="50" charset="-128"/>
              </a:rPr>
              <a:t>抄録のバリエーションを増やすため、各理事に</a:t>
            </a:r>
            <a:r>
              <a:rPr lang="ja-JP" altLang="en-US" sz="1600" dirty="0">
                <a:solidFill>
                  <a:srgbClr val="FF0000"/>
                </a:solidFill>
                <a:latin typeface="メイリオ" panose="020B0604030504040204" pitchFamily="50" charset="-128"/>
                <a:ea typeface="メイリオ" panose="020B0604030504040204" pitchFamily="50" charset="-128"/>
              </a:rPr>
              <a:t>添削</a:t>
            </a:r>
            <a:r>
              <a:rPr kumimoji="1" lang="ja-JP" altLang="en-US" sz="1600" dirty="0" smtClean="0">
                <a:solidFill>
                  <a:srgbClr val="FF0000"/>
                </a:solidFill>
                <a:latin typeface="メイリオ" panose="020B0604030504040204" pitchFamily="50" charset="-128"/>
                <a:ea typeface="メイリオ" panose="020B0604030504040204" pitchFamily="50" charset="-128"/>
              </a:rPr>
              <a:t>していただいた文章は事務局ではほとんど修正はしていません。　</a:t>
            </a:r>
            <a:endParaRPr kumimoji="1" lang="en-US" altLang="ja-JP" sz="1600" dirty="0" smtClean="0">
              <a:solidFill>
                <a:srgbClr val="FF0000"/>
              </a:solidFill>
              <a:latin typeface="メイリオ" panose="020B0604030504040204" pitchFamily="50" charset="-128"/>
              <a:ea typeface="メイリオ" panose="020B0604030504040204" pitchFamily="50" charset="-128"/>
            </a:endParaRPr>
          </a:p>
          <a:p>
            <a:pPr marL="0" indent="0">
              <a:buNone/>
            </a:pPr>
            <a:endParaRPr kumimoji="1" lang="en-US" altLang="ja-JP" sz="2400" dirty="0" smtClean="0">
              <a:solidFill>
                <a:srgbClr val="FF0000"/>
              </a:solidFill>
              <a:latin typeface="メイリオ" panose="020B0604030504040204" pitchFamily="50" charset="-128"/>
              <a:ea typeface="メイリオ" panose="020B0604030504040204" pitchFamily="50" charset="-128"/>
            </a:endParaRPr>
          </a:p>
          <a:p>
            <a:pPr marL="0" indent="0">
              <a:buNone/>
            </a:pPr>
            <a:endParaRPr kumimoji="1" lang="ja-JP" altLang="en-US" sz="24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899505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大会</a:t>
            </a:r>
            <a:r>
              <a:rPr kumimoji="1" lang="en-US" altLang="ja-JP" dirty="0" smtClean="0">
                <a:latin typeface="メイリオ" panose="020B0604030504040204" pitchFamily="50" charset="-128"/>
                <a:ea typeface="メイリオ" panose="020B0604030504040204" pitchFamily="50" charset="-128"/>
              </a:rPr>
              <a:t>HP</a:t>
            </a:r>
            <a:r>
              <a:rPr kumimoji="1" lang="ja-JP" altLang="en-US" dirty="0" smtClean="0">
                <a:latin typeface="メイリオ" panose="020B0604030504040204" pitchFamily="50" charset="-128"/>
                <a:ea typeface="メイリオ" panose="020B0604030504040204" pitchFamily="50" charset="-128"/>
              </a:rPr>
              <a:t>にケープレ試験情報が</a:t>
            </a:r>
            <a:r>
              <a:rPr kumimoji="1" lang="en-US" altLang="ja-JP" dirty="0" smtClean="0">
                <a:latin typeface="メイリオ" panose="020B0604030504040204" pitchFamily="50" charset="-128"/>
                <a:ea typeface="メイリオ" panose="020B0604030504040204" pitchFamily="50" charset="-128"/>
              </a:rPr>
              <a:t>3</a:t>
            </a:r>
            <a:r>
              <a:rPr kumimoji="1" lang="ja-JP" altLang="en-US" dirty="0" smtClean="0">
                <a:latin typeface="メイリオ" panose="020B0604030504040204" pitchFamily="50" charset="-128"/>
                <a:ea typeface="メイリオ" panose="020B0604030504040204" pitchFamily="50" charset="-128"/>
              </a:rPr>
              <a:t>月にアップされた</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lang="ja-JP" altLang="en-US" dirty="0" smtClean="0">
                <a:latin typeface="メイリオ" panose="020B0604030504040204" pitchFamily="50" charset="-128"/>
                <a:ea typeface="メイリオ" panose="020B0604030504040204" pitchFamily="50" charset="-128"/>
              </a:rPr>
              <a:t>目的→緒言と変更されていた</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術前パノラマに歯が存在している場合でも、術前の骨の治癒状態がわかるデンタルや</a:t>
            </a:r>
            <a:r>
              <a:rPr lang="en-US" altLang="ja-JP" dirty="0" smtClean="0">
                <a:latin typeface="メイリオ" panose="020B0604030504040204" pitchFamily="50" charset="-128"/>
                <a:ea typeface="メイリオ" panose="020B0604030504040204" pitchFamily="50" charset="-128"/>
              </a:rPr>
              <a:t>CT</a:t>
            </a:r>
            <a:r>
              <a:rPr lang="ja-JP" altLang="en-US" dirty="0" smtClean="0">
                <a:latin typeface="メイリオ" panose="020B0604030504040204" pitchFamily="50" charset="-128"/>
                <a:ea typeface="メイリオ" panose="020B0604030504040204" pitchFamily="50" charset="-128"/>
              </a:rPr>
              <a:t>があれば可となっていた</a:t>
            </a:r>
            <a:endParaRPr lang="en-US" altLang="ja-JP" dirty="0" smtClean="0">
              <a:latin typeface="メイリオ" panose="020B0604030504040204" pitchFamily="50" charset="-128"/>
              <a:ea typeface="メイリオ" panose="020B0604030504040204" pitchFamily="50" charset="-128"/>
            </a:endParaRPr>
          </a:p>
          <a:p>
            <a:pPr marL="0" indent="0">
              <a:buNone/>
            </a:pPr>
            <a:r>
              <a:rPr kumimoji="1" lang="ja-JP" altLang="en-US" sz="1600" dirty="0" smtClean="0">
                <a:solidFill>
                  <a:srgbClr val="FF0000"/>
                </a:solidFill>
                <a:latin typeface="メイリオ" panose="020B0604030504040204" pitchFamily="50" charset="-128"/>
                <a:ea typeface="メイリオ" panose="020B0604030504040204" pitchFamily="50" charset="-128"/>
              </a:rPr>
              <a:t>緒言はケープレ論文の時に使うスタイルであったが今回統一され、一貫性が出た。</a:t>
            </a:r>
            <a:endParaRPr kumimoji="1" lang="en-US" altLang="ja-JP" sz="1600" dirty="0" smtClean="0">
              <a:solidFill>
                <a:srgbClr val="FF0000"/>
              </a:solidFill>
              <a:latin typeface="メイリオ" panose="020B0604030504040204" pitchFamily="50" charset="-128"/>
              <a:ea typeface="メイリオ" panose="020B0604030504040204" pitchFamily="50" charset="-128"/>
            </a:endParaRPr>
          </a:p>
          <a:p>
            <a:pPr marL="0" indent="0">
              <a:buNone/>
            </a:pPr>
            <a:r>
              <a:rPr kumimoji="1" lang="ja-JP" altLang="en-US" sz="1600" dirty="0" smtClean="0">
                <a:solidFill>
                  <a:srgbClr val="FF0000"/>
                </a:solidFill>
                <a:latin typeface="メイリオ" panose="020B0604030504040204" pitchFamily="50" charset="-128"/>
                <a:ea typeface="メイリオ" panose="020B0604030504040204" pitchFamily="50" charset="-128"/>
              </a:rPr>
              <a:t>抜歯前パノラマを術前パノラマとして使えるようになったことは評価できる。</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29830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メイリオ" panose="020B0604030504040204" pitchFamily="50" charset="-128"/>
                <a:ea typeface="メイリオ" panose="020B0604030504040204" pitchFamily="50" charset="-128"/>
              </a:rPr>
              <a:t>パワーポイント</a:t>
            </a:r>
            <a:r>
              <a:rPr kumimoji="1" lang="ja-JP" altLang="en-US" dirty="0" smtClean="0">
                <a:latin typeface="メイリオ" panose="020B0604030504040204" pitchFamily="50" charset="-128"/>
                <a:ea typeface="メイリオ" panose="020B0604030504040204" pitchFamily="50" charset="-128"/>
              </a:rPr>
              <a:t>予演会</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kumimoji="1" lang="en-US" altLang="ja-JP" dirty="0" smtClean="0">
                <a:latin typeface="メイリオ" panose="020B0604030504040204" pitchFamily="50" charset="-128"/>
                <a:ea typeface="メイリオ" panose="020B0604030504040204" pitchFamily="50" charset="-128"/>
              </a:rPr>
              <a:t>3</a:t>
            </a:r>
            <a:r>
              <a:rPr kumimoji="1" lang="ja-JP" altLang="en-US" dirty="0" smtClean="0">
                <a:latin typeface="メイリオ" panose="020B0604030504040204" pitchFamily="50" charset="-128"/>
                <a:ea typeface="メイリオ" panose="020B0604030504040204" pitchFamily="50" charset="-128"/>
              </a:rPr>
              <a:t>期生は</a:t>
            </a:r>
            <a:r>
              <a:rPr kumimoji="1" lang="en-US" altLang="ja-JP" dirty="0" smtClean="0">
                <a:latin typeface="メイリオ" panose="020B0604030504040204" pitchFamily="50" charset="-128"/>
                <a:ea typeface="メイリオ" panose="020B0604030504040204" pitchFamily="50" charset="-128"/>
              </a:rPr>
              <a:t>2</a:t>
            </a:r>
            <a:r>
              <a:rPr kumimoji="1" lang="ja-JP" altLang="en-US" dirty="0" smtClean="0">
                <a:latin typeface="メイリオ" panose="020B0604030504040204" pitchFamily="50" charset="-128"/>
                <a:ea typeface="メイリオ" panose="020B0604030504040204" pitchFamily="50" charset="-128"/>
              </a:rPr>
              <a:t>期生のお手本を参考にポスターを作成</a:t>
            </a:r>
            <a:endParaRPr kumimoji="1"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パワーポイントでの発表</a:t>
            </a:r>
            <a:endParaRPr lang="en-US" altLang="ja-JP" dirty="0" smtClean="0">
              <a:latin typeface="メイリオ" panose="020B0604030504040204" pitchFamily="50" charset="-128"/>
              <a:ea typeface="メイリオ" panose="020B0604030504040204" pitchFamily="50" charset="-128"/>
            </a:endParaRPr>
          </a:p>
          <a:p>
            <a:pPr marL="0" indent="0">
              <a:buNone/>
            </a:pPr>
            <a:r>
              <a:rPr kumimoji="1" lang="ja-JP" altLang="en-US" sz="1800" dirty="0" smtClean="0">
                <a:solidFill>
                  <a:srgbClr val="FF0000"/>
                </a:solidFill>
                <a:latin typeface="メイリオ" panose="020B0604030504040204" pitchFamily="50" charset="-128"/>
                <a:ea typeface="メイリオ" panose="020B0604030504040204" pitchFamily="50" charset="-128"/>
              </a:rPr>
              <a:t>理事による口頭試問</a:t>
            </a:r>
            <a:endParaRPr kumimoji="1" lang="ja-JP" altLang="en-US" sz="18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332559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学会より概要報告書の評価通知があった</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kumimoji="1" lang="en-US" altLang="ja-JP" dirty="0" smtClean="0">
                <a:latin typeface="メイリオ" panose="020B0604030504040204" pitchFamily="50" charset="-128"/>
                <a:ea typeface="メイリオ" panose="020B0604030504040204" pitchFamily="50" charset="-128"/>
              </a:rPr>
              <a:t>8</a:t>
            </a:r>
            <a:r>
              <a:rPr kumimoji="1" lang="ja-JP" altLang="en-US" dirty="0" smtClean="0">
                <a:latin typeface="メイリオ" panose="020B0604030504040204" pitchFamily="50" charset="-128"/>
                <a:ea typeface="メイリオ" panose="020B0604030504040204" pitchFamily="50" charset="-128"/>
              </a:rPr>
              <a:t>月に入ってからなのでかなり対応が遅いといえる</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緒言を</a:t>
            </a:r>
            <a:r>
              <a:rPr lang="ja-JP" altLang="en-US" dirty="0" smtClean="0">
                <a:latin typeface="メイリオ" panose="020B0604030504040204" pitchFamily="50" charset="-128"/>
                <a:ea typeface="メイリオ" panose="020B0604030504040204" pitchFamily="50" charset="-128"/>
              </a:rPr>
              <a:t>修正しポスター発表するように</a:t>
            </a:r>
            <a:r>
              <a:rPr kumimoji="1" lang="ja-JP" altLang="en-US" dirty="0" smtClean="0">
                <a:latin typeface="メイリオ" panose="020B0604030504040204" pitchFamily="50" charset="-128"/>
                <a:ea typeface="メイリオ" panose="020B0604030504040204" pitchFamily="50" charset="-128"/>
              </a:rPr>
              <a:t>数名に要請があった</a:t>
            </a:r>
            <a:endParaRPr kumimoji="1" lang="en-US" altLang="ja-JP" dirty="0" smtClean="0">
              <a:latin typeface="メイリオ" panose="020B0604030504040204" pitchFamily="50" charset="-128"/>
              <a:ea typeface="メイリオ" panose="020B0604030504040204" pitchFamily="50" charset="-128"/>
            </a:endParaRPr>
          </a:p>
          <a:p>
            <a:pPr marL="0" indent="0">
              <a:buNone/>
            </a:pPr>
            <a:r>
              <a:rPr lang="ja-JP" altLang="ja-JP" sz="1800" dirty="0">
                <a:solidFill>
                  <a:srgbClr val="FF0000"/>
                </a:solidFill>
                <a:latin typeface="メイリオ" panose="020B0604030504040204" pitchFamily="50" charset="-128"/>
                <a:ea typeface="メイリオ" panose="020B0604030504040204" pitchFamily="50" charset="-128"/>
              </a:rPr>
              <a:t>緒言で従来の遊離端欠損治療に関する治療法，問題点，それに対するインプラントの利点，目的，必然性を説明し，その目的が達成されたのか考察および結論に記載してください</a:t>
            </a:r>
            <a:r>
              <a:rPr lang="ja-JP" altLang="ja-JP" sz="1800" dirty="0" smtClean="0">
                <a:solidFill>
                  <a:srgbClr val="FF0000"/>
                </a:solidFill>
                <a:latin typeface="メイリオ" panose="020B0604030504040204" pitchFamily="50" charset="-128"/>
                <a:ea typeface="メイリオ" panose="020B0604030504040204" pitchFamily="50" charset="-128"/>
              </a:rPr>
              <a:t>．</a:t>
            </a:r>
            <a:endParaRPr lang="en-US" altLang="ja-JP" sz="1800" dirty="0" smtClean="0">
              <a:solidFill>
                <a:srgbClr val="FF0000"/>
              </a:solidFill>
              <a:latin typeface="メイリオ" panose="020B0604030504040204" pitchFamily="50" charset="-128"/>
              <a:ea typeface="メイリオ" panose="020B0604030504040204" pitchFamily="50" charset="-128"/>
            </a:endParaRPr>
          </a:p>
          <a:p>
            <a:pPr marL="0" indent="0">
              <a:buNone/>
            </a:pPr>
            <a:r>
              <a:rPr lang="en-US" altLang="ja-JP" sz="1800" dirty="0" smtClean="0">
                <a:solidFill>
                  <a:srgbClr val="FF0000"/>
                </a:solidFill>
                <a:latin typeface="メイリオ" panose="020B0604030504040204" pitchFamily="50" charset="-128"/>
                <a:ea typeface="メイリオ" panose="020B0604030504040204" pitchFamily="50" charset="-128"/>
              </a:rPr>
              <a:t>IIRD</a:t>
            </a:r>
            <a:r>
              <a:rPr lang="ja-JP" altLang="en-US" sz="1800" dirty="0" smtClean="0">
                <a:solidFill>
                  <a:srgbClr val="FF0000"/>
                </a:solidFill>
                <a:latin typeface="メイリオ" panose="020B0604030504040204" pitchFamily="50" charset="-128"/>
                <a:ea typeface="メイリオ" panose="020B0604030504040204" pitchFamily="50" charset="-128"/>
              </a:rPr>
              <a:t>は論文に仕上げることを想定しシンプルなスタイルを採用していたし問題もなかった。今回、目的→緒言と変更となり、最初から論文形式でつくりなさいということは理に適っている。そこですべての発表の緒言をポスターでは加筆をした。</a:t>
            </a:r>
            <a:endParaRPr lang="en-US" altLang="ja-JP" sz="1800" dirty="0" smtClean="0">
              <a:solidFill>
                <a:srgbClr val="FF0000"/>
              </a:solidFill>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経過</a:t>
            </a:r>
            <a:r>
              <a:rPr lang="ja-JP" altLang="en-US" dirty="0" smtClean="0">
                <a:latin typeface="メイリオ" panose="020B0604030504040204" pitchFamily="50" charset="-128"/>
                <a:ea typeface="メイリオ" panose="020B0604030504040204" pitchFamily="50" charset="-128"/>
              </a:rPr>
              <a:t>パノラマ画像が暗いので差し替え要請</a:t>
            </a:r>
            <a:r>
              <a:rPr lang="en-US" altLang="ja-JP" dirty="0" smtClean="0">
                <a:latin typeface="メイリオ" panose="020B0604030504040204" pitchFamily="50" charset="-128"/>
                <a:ea typeface="メイリオ" panose="020B0604030504040204" pitchFamily="50" charset="-128"/>
              </a:rPr>
              <a:t>1</a:t>
            </a:r>
            <a:r>
              <a:rPr lang="ja-JP" altLang="en-US" dirty="0" smtClean="0">
                <a:latin typeface="メイリオ" panose="020B0604030504040204" pitchFamily="50" charset="-128"/>
                <a:ea typeface="メイリオ" panose="020B0604030504040204" pitchFamily="50" charset="-128"/>
              </a:rPr>
              <a:t>名</a:t>
            </a:r>
            <a:endParaRPr lang="en-US" altLang="ja-JP" dirty="0" smtClean="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経過</a:t>
            </a:r>
            <a:r>
              <a:rPr lang="ja-JP" altLang="en-US" dirty="0" smtClean="0">
                <a:latin typeface="メイリオ" panose="020B0604030504040204" pitchFamily="50" charset="-128"/>
                <a:ea typeface="メイリオ" panose="020B0604030504040204" pitchFamily="50" charset="-128"/>
              </a:rPr>
              <a:t>口腔内写真が装着直後口腔内写真と同じであるので、概要報告書を再提出</a:t>
            </a:r>
            <a:r>
              <a:rPr lang="en-US" altLang="ja-JP" dirty="0" smtClean="0">
                <a:latin typeface="メイリオ" panose="020B0604030504040204" pitchFamily="50" charset="-128"/>
                <a:ea typeface="メイリオ" panose="020B0604030504040204" pitchFamily="50" charset="-128"/>
              </a:rPr>
              <a:t>1</a:t>
            </a:r>
            <a:r>
              <a:rPr lang="ja-JP" altLang="en-US" dirty="0" smtClean="0">
                <a:latin typeface="メイリオ" panose="020B0604030504040204" pitchFamily="50" charset="-128"/>
                <a:ea typeface="メイリオ" panose="020B0604030504040204" pitchFamily="50" charset="-128"/>
              </a:rPr>
              <a:t>名</a:t>
            </a:r>
            <a:endParaRPr lang="en-US" altLang="ja-JP" dirty="0" smtClean="0">
              <a:latin typeface="メイリオ" panose="020B0604030504040204" pitchFamily="50" charset="-128"/>
              <a:ea typeface="メイリオ" panose="020B0604030504040204" pitchFamily="50" charset="-128"/>
            </a:endParaRPr>
          </a:p>
          <a:p>
            <a:pPr marL="0" indent="0">
              <a:buNone/>
            </a:pPr>
            <a:r>
              <a:rPr lang="ja-JP" altLang="en-US" sz="1800" dirty="0" smtClean="0">
                <a:solidFill>
                  <a:srgbClr val="FF0000"/>
                </a:solidFill>
                <a:latin typeface="メイリオ" panose="020B0604030504040204" pitchFamily="50" charset="-128"/>
                <a:ea typeface="メイリオ" panose="020B0604030504040204" pitchFamily="50" charset="-128"/>
              </a:rPr>
              <a:t>今後このような失態が無いように発表症例選考会に経過写真のないものは不可にしなければならない。</a:t>
            </a:r>
            <a:endParaRPr lang="en-US" altLang="ja-JP" sz="1800" dirty="0" smtClean="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855406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最終予演会・ポスター</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kumimoji="1" lang="ja-JP" altLang="en-US" dirty="0" smtClean="0">
                <a:latin typeface="メイリオ" panose="020B0604030504040204" pitchFamily="50" charset="-128"/>
                <a:ea typeface="メイリオ" panose="020B0604030504040204" pitchFamily="50" charset="-128"/>
              </a:rPr>
              <a:t>学会からの概要報告書評価を踏まえ、ポスター</a:t>
            </a:r>
            <a:r>
              <a:rPr kumimoji="1" lang="ja-JP" altLang="en-US" dirty="0" smtClean="0">
                <a:latin typeface="メイリオ" panose="020B0604030504040204" pitchFamily="50" charset="-128"/>
                <a:ea typeface="メイリオ" panose="020B0604030504040204" pitchFamily="50" charset="-128"/>
              </a:rPr>
              <a:t>を</a:t>
            </a:r>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事務局が</a:t>
            </a:r>
            <a:r>
              <a:rPr kumimoji="1" lang="ja-JP" altLang="en-US" dirty="0" smtClean="0">
                <a:latin typeface="メイリオ" panose="020B0604030504040204" pitchFamily="50" charset="-128"/>
                <a:ea typeface="メイリオ" panose="020B0604030504040204" pitchFamily="50" charset="-128"/>
              </a:rPr>
              <a:t>修正</a:t>
            </a:r>
            <a:r>
              <a:rPr kumimoji="1" lang="ja-JP" altLang="en-US" dirty="0" smtClean="0">
                <a:latin typeface="メイリオ" panose="020B0604030504040204" pitchFamily="50" charset="-128"/>
                <a:ea typeface="メイリオ" panose="020B0604030504040204" pitchFamily="50" charset="-128"/>
              </a:rPr>
              <a:t>作成</a:t>
            </a:r>
            <a:r>
              <a:rPr kumimoji="1" lang="ja-JP" altLang="en-US" dirty="0" smtClean="0">
                <a:latin typeface="メイリオ" panose="020B0604030504040204" pitchFamily="50" charset="-128"/>
                <a:ea typeface="メイリオ" panose="020B0604030504040204" pitchFamily="50" charset="-128"/>
              </a:rPr>
              <a:t>した</a:t>
            </a:r>
            <a:endParaRPr kumimoji="1"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印刷料実費　デザイン料１万円（</a:t>
            </a:r>
            <a:r>
              <a:rPr lang="en-US" altLang="ja-JP" dirty="0" smtClean="0">
                <a:latin typeface="メイリオ" panose="020B0604030504040204" pitchFamily="50" charset="-128"/>
                <a:ea typeface="メイリオ" panose="020B0604030504040204" pitchFamily="50" charset="-128"/>
              </a:rPr>
              <a:t>27</a:t>
            </a:r>
            <a:r>
              <a:rPr lang="ja-JP" altLang="en-US" dirty="0" smtClean="0">
                <a:latin typeface="メイリオ" panose="020B0604030504040204" pitchFamily="50" charset="-128"/>
                <a:ea typeface="メイリオ" panose="020B0604030504040204" pitchFamily="50" charset="-128"/>
              </a:rPr>
              <a:t>年度）</a:t>
            </a:r>
            <a:endParaRPr kumimoji="1"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最終確認は</a:t>
            </a:r>
            <a:r>
              <a:rPr lang="en-US" altLang="ja-JP" dirty="0" smtClean="0">
                <a:latin typeface="メイリオ" panose="020B0604030504040204" pitchFamily="50" charset="-128"/>
                <a:ea typeface="メイリオ" panose="020B0604030504040204" pitchFamily="50" charset="-128"/>
              </a:rPr>
              <a:t>3</a:t>
            </a:r>
            <a:r>
              <a:rPr lang="ja-JP" altLang="en-US" dirty="0" smtClean="0">
                <a:latin typeface="メイリオ" panose="020B0604030504040204" pitchFamily="50" charset="-128"/>
                <a:ea typeface="メイリオ" panose="020B0604030504040204" pitchFamily="50" charset="-128"/>
              </a:rPr>
              <a:t>期生各自にして頂いた</a:t>
            </a:r>
            <a:endParaRPr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経過口腔内写真が無いもの</a:t>
            </a:r>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事務局側でのポスター印刷郵送は時間的に</a:t>
            </a:r>
            <a:r>
              <a:rPr lang="ja-JP" altLang="en-US" dirty="0">
                <a:latin typeface="メイリオ" panose="020B0604030504040204" pitchFamily="50" charset="-128"/>
                <a:ea typeface="メイリオ" panose="020B0604030504040204" pitchFamily="50" charset="-128"/>
              </a:rPr>
              <a:t>間に</a:t>
            </a:r>
            <a:r>
              <a:rPr lang="ja-JP" altLang="en-US" dirty="0" smtClean="0">
                <a:latin typeface="メイリオ" panose="020B0604030504040204" pitchFamily="50" charset="-128"/>
                <a:ea typeface="メイリオ" panose="020B0604030504040204" pitchFamily="50" charset="-128"/>
              </a:rPr>
              <a:t>合わなかった。（本人印刷）</a:t>
            </a:r>
            <a:endParaRPr kumimoji="1" lang="en-US" altLang="ja-JP" dirty="0" smtClean="0">
              <a:latin typeface="メイリオ" panose="020B0604030504040204" pitchFamily="50" charset="-128"/>
              <a:ea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76325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本日の予演会でお願いしたいこと</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3600" dirty="0" smtClean="0"/>
              <a:t>ポスター</a:t>
            </a:r>
            <a:r>
              <a:rPr lang="ja-JP" altLang="en-US" sz="3600" dirty="0" smtClean="0"/>
              <a:t>を</a:t>
            </a:r>
            <a:r>
              <a:rPr lang="ja-JP" altLang="en-US" sz="3600" dirty="0"/>
              <a:t>前</a:t>
            </a:r>
            <a:r>
              <a:rPr lang="ja-JP" altLang="en-US" sz="3600" dirty="0" smtClean="0"/>
              <a:t>に大きな声で印象よく発表をしてください</a:t>
            </a:r>
            <a:endParaRPr lang="en-US" altLang="ja-JP" sz="3600" dirty="0" smtClean="0"/>
          </a:p>
          <a:p>
            <a:r>
              <a:rPr kumimoji="1" lang="ja-JP" altLang="en-US" sz="3600" dirty="0" smtClean="0"/>
              <a:t>１０分</a:t>
            </a:r>
            <a:endParaRPr kumimoji="1" lang="en-US" altLang="ja-JP" sz="3600" dirty="0" smtClean="0"/>
          </a:p>
          <a:p>
            <a:r>
              <a:rPr lang="ja-JP" altLang="en-US" sz="3600" dirty="0" smtClean="0"/>
              <a:t>理事に指摘を受けたところをメモしてください</a:t>
            </a:r>
            <a:endParaRPr lang="en-US" altLang="ja-JP" sz="3600" dirty="0" smtClean="0"/>
          </a:p>
          <a:p>
            <a:r>
              <a:rPr kumimoji="1" lang="ja-JP" altLang="en-US" sz="3600" dirty="0" smtClean="0"/>
              <a:t>指摘していただいたところを修正し</a:t>
            </a:r>
            <a:r>
              <a:rPr kumimoji="1" lang="en-US" altLang="ja-JP" sz="3600" dirty="0" smtClean="0"/>
              <a:t>CFP</a:t>
            </a:r>
            <a:r>
              <a:rPr kumimoji="1" lang="ja-JP" altLang="en-US" sz="3600" dirty="0" smtClean="0"/>
              <a:t>事務局に送ってください</a:t>
            </a:r>
            <a:endParaRPr kumimoji="1" lang="ja-JP" altLang="en-US" sz="3600" dirty="0"/>
          </a:p>
        </p:txBody>
      </p:sp>
    </p:spTree>
    <p:extLst>
      <p:ext uri="{BB962C8B-B14F-4D97-AF65-F5344CB8AC3E}">
        <p14:creationId xmlns:p14="http://schemas.microsoft.com/office/powerpoint/2010/main" val="1638057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理事の先生方</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5400" dirty="0" smtClean="0"/>
              <a:t>本番を想定して</a:t>
            </a:r>
            <a:r>
              <a:rPr lang="ja-JP" altLang="en-US" sz="5400" dirty="0"/>
              <a:t>厳</a:t>
            </a:r>
            <a:r>
              <a:rPr lang="ja-JP" altLang="en-US" sz="5400" dirty="0" smtClean="0"/>
              <a:t>しい</a:t>
            </a:r>
            <a:r>
              <a:rPr kumimoji="1" lang="ja-JP" altLang="en-US" sz="5400" dirty="0" smtClean="0"/>
              <a:t>質問をお願いします</a:t>
            </a:r>
            <a:endParaRPr kumimoji="1" lang="en-US" altLang="ja-JP" sz="5400" dirty="0" smtClean="0"/>
          </a:p>
          <a:p>
            <a:endParaRPr kumimoji="1" lang="ja-JP" altLang="en-US" sz="5400" dirty="0"/>
          </a:p>
        </p:txBody>
      </p:sp>
    </p:spTree>
    <p:extLst>
      <p:ext uri="{BB962C8B-B14F-4D97-AF65-F5344CB8AC3E}">
        <p14:creationId xmlns:p14="http://schemas.microsoft.com/office/powerpoint/2010/main" val="370694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メイリオ" panose="020B0604030504040204" pitchFamily="50" charset="-128"/>
                <a:ea typeface="メイリオ" panose="020B0604030504040204" pitchFamily="50" charset="-128"/>
              </a:rPr>
              <a:t>26</a:t>
            </a:r>
            <a:r>
              <a:rPr kumimoji="1" lang="ja-JP" altLang="en-US" dirty="0" smtClean="0">
                <a:latin typeface="メイリオ" panose="020B0604030504040204" pitchFamily="50" charset="-128"/>
                <a:ea typeface="メイリオ" panose="020B0604030504040204" pitchFamily="50" charset="-128"/>
              </a:rPr>
              <a:t>年度ケープレ口頭試問の内容で</a:t>
            </a:r>
            <a:r>
              <a:rPr kumimoji="1" lang="en-US" altLang="ja-JP" dirty="0" smtClean="0">
                <a:latin typeface="メイリオ" panose="020B0604030504040204" pitchFamily="50" charset="-128"/>
                <a:ea typeface="メイリオ" panose="020B0604030504040204" pitchFamily="50" charset="-128"/>
              </a:rPr>
              <a:t/>
            </a:r>
            <a:br>
              <a:rPr kumimoji="1" lang="en-US" altLang="ja-JP" dirty="0" smtClean="0">
                <a:latin typeface="メイリオ" panose="020B0604030504040204" pitchFamily="50" charset="-128"/>
                <a:ea typeface="メイリオ" panose="020B0604030504040204" pitchFamily="50" charset="-128"/>
              </a:rPr>
            </a:br>
            <a:r>
              <a:rPr lang="ja-JP" altLang="en-US" dirty="0" smtClean="0">
                <a:latin typeface="メイリオ" panose="020B0604030504040204" pitchFamily="50" charset="-128"/>
                <a:ea typeface="メイリオ" panose="020B0604030504040204" pitchFamily="50" charset="-128"/>
              </a:rPr>
              <a:t>すぐ</a:t>
            </a:r>
            <a:r>
              <a:rPr lang="ja-JP" altLang="en-US" dirty="0">
                <a:latin typeface="メイリオ" panose="020B0604030504040204" pitchFamily="50" charset="-128"/>
                <a:ea typeface="メイリオ" panose="020B0604030504040204" pitchFamily="50" charset="-128"/>
              </a:rPr>
              <a:t>に</a:t>
            </a:r>
            <a:r>
              <a:rPr lang="ja-JP" altLang="en-US" dirty="0" smtClean="0">
                <a:latin typeface="メイリオ" panose="020B0604030504040204" pitchFamily="50" charset="-128"/>
                <a:ea typeface="メイリオ" panose="020B0604030504040204" pitchFamily="50" charset="-128"/>
              </a:rPr>
              <a:t>対応可能と思われるもの</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normAutofit/>
          </a:bodyPr>
          <a:lstStyle/>
          <a:p>
            <a:r>
              <a:rPr lang="en-US" altLang="ja-JP" dirty="0" smtClean="0">
                <a:latin typeface="メイリオ" panose="020B0604030504040204" pitchFamily="50" charset="-128"/>
                <a:ea typeface="メイリオ" panose="020B0604030504040204" pitchFamily="50" charset="-128"/>
              </a:rPr>
              <a:t>CT</a:t>
            </a:r>
            <a:r>
              <a:rPr lang="ja-JP" altLang="en-US" dirty="0" smtClean="0">
                <a:latin typeface="メイリオ" panose="020B0604030504040204" pitchFamily="50" charset="-128"/>
                <a:ea typeface="メイリオ" panose="020B0604030504040204" pitchFamily="50" charset="-128"/>
              </a:rPr>
              <a:t>をとらないとダメじゃないか？とほぼ全員いわれた</a:t>
            </a:r>
            <a:endParaRPr lang="en-US" altLang="ja-JP" dirty="0" smtClean="0">
              <a:latin typeface="メイリオ" panose="020B0604030504040204" pitchFamily="50" charset="-128"/>
              <a:ea typeface="メイリオ" panose="020B0604030504040204" pitchFamily="50" charset="-128"/>
            </a:endParaRPr>
          </a:p>
          <a:p>
            <a:pPr marL="0" indent="0">
              <a:buNone/>
            </a:pPr>
            <a:r>
              <a:rPr lang="en-US" altLang="ja-JP" sz="1800" dirty="0" smtClean="0">
                <a:solidFill>
                  <a:srgbClr val="FF0000"/>
                </a:solidFill>
                <a:latin typeface="メイリオ" panose="020B0604030504040204" pitchFamily="50" charset="-128"/>
                <a:ea typeface="メイリオ" panose="020B0604030504040204" pitchFamily="50" charset="-128"/>
              </a:rPr>
              <a:t>CT</a:t>
            </a:r>
            <a:r>
              <a:rPr lang="ja-JP" altLang="en-US" sz="1800" dirty="0" smtClean="0">
                <a:solidFill>
                  <a:srgbClr val="FF0000"/>
                </a:solidFill>
                <a:latin typeface="メイリオ" panose="020B0604030504040204" pitchFamily="50" charset="-128"/>
                <a:ea typeface="メイリオ" panose="020B0604030504040204" pitchFamily="50" charset="-128"/>
              </a:rPr>
              <a:t>をとらなくてもよいという認定委員の情報と反しています。</a:t>
            </a:r>
            <a:endParaRPr lang="en-US" altLang="ja-JP" sz="1800" dirty="0" smtClean="0">
              <a:solidFill>
                <a:srgbClr val="FF0000"/>
              </a:solidFill>
              <a:latin typeface="メイリオ" panose="020B0604030504040204" pitchFamily="50" charset="-128"/>
              <a:ea typeface="メイリオ" panose="020B0604030504040204" pitchFamily="50" charset="-128"/>
            </a:endParaRPr>
          </a:p>
          <a:p>
            <a:r>
              <a:rPr lang="en-US" altLang="ja-JP" dirty="0">
                <a:latin typeface="メイリオ" panose="020B0604030504040204" pitchFamily="50" charset="-128"/>
                <a:ea typeface="メイリオ" panose="020B0604030504040204" pitchFamily="50" charset="-128"/>
              </a:rPr>
              <a:t>46</a:t>
            </a:r>
            <a:r>
              <a:rPr lang="ja-JP" altLang="en-US" dirty="0">
                <a:latin typeface="メイリオ" panose="020B0604030504040204" pitchFamily="50" charset="-128"/>
                <a:ea typeface="メイリオ" panose="020B0604030504040204" pitchFamily="50" charset="-128"/>
              </a:rPr>
              <a:t>歳</a:t>
            </a:r>
            <a:r>
              <a:rPr lang="ja-JP" altLang="en-US" dirty="0" smtClean="0">
                <a:latin typeface="メイリオ" panose="020B0604030504040204" pitchFamily="50" charset="-128"/>
                <a:ea typeface="メイリオ" panose="020B0604030504040204" pitchFamily="50" charset="-128"/>
              </a:rPr>
              <a:t>の男性→</a:t>
            </a:r>
            <a:r>
              <a:rPr lang="en-US" altLang="ja-JP" dirty="0" smtClean="0">
                <a:latin typeface="メイリオ" panose="020B0604030504040204" pitchFamily="50" charset="-128"/>
                <a:ea typeface="メイリオ" panose="020B0604030504040204" pitchFamily="50" charset="-128"/>
              </a:rPr>
              <a:t>46</a:t>
            </a:r>
            <a:r>
              <a:rPr lang="ja-JP" altLang="en-US" dirty="0" smtClean="0">
                <a:latin typeface="メイリオ" panose="020B0604030504040204" pitchFamily="50" charset="-128"/>
                <a:ea typeface="メイリオ" panose="020B0604030504040204" pitchFamily="50" charset="-128"/>
              </a:rPr>
              <a:t>歳男性</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生体監視モニターでは何をみているの？</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写真が下手</a:t>
            </a:r>
            <a:endParaRPr lang="en-US" altLang="ja-JP" dirty="0" smtClean="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歯</a:t>
            </a:r>
            <a:r>
              <a:rPr lang="ja-JP" altLang="en-US" dirty="0" smtClean="0">
                <a:latin typeface="メイリオ" panose="020B0604030504040204" pitchFamily="50" charset="-128"/>
                <a:ea typeface="メイリオ" panose="020B0604030504040204" pitchFamily="50" charset="-128"/>
              </a:rPr>
              <a:t>周初期治療→歯周基本治療</a:t>
            </a:r>
            <a:endParaRPr lang="en-US" altLang="ja-JP" dirty="0" smtClean="0">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a:p>
            <a:endParaRPr kumimoji="1" lang="en-US" altLang="ja-JP"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357611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メイリオ" panose="020B0604030504040204" pitchFamily="50" charset="-128"/>
                <a:ea typeface="メイリオ" panose="020B0604030504040204" pitchFamily="50" charset="-128"/>
              </a:rPr>
              <a:t>26</a:t>
            </a:r>
            <a:r>
              <a:rPr kumimoji="1" lang="ja-JP" altLang="en-US" dirty="0" smtClean="0">
                <a:latin typeface="メイリオ" panose="020B0604030504040204" pitchFamily="50" charset="-128"/>
                <a:ea typeface="メイリオ" panose="020B0604030504040204" pitchFamily="50" charset="-128"/>
              </a:rPr>
              <a:t>年度ケープレ口頭試問の内容で</a:t>
            </a:r>
            <a:r>
              <a:rPr kumimoji="1" lang="en-US" altLang="ja-JP" dirty="0" smtClean="0">
                <a:latin typeface="メイリオ" panose="020B0604030504040204" pitchFamily="50" charset="-128"/>
                <a:ea typeface="メイリオ" panose="020B0604030504040204" pitchFamily="50" charset="-128"/>
              </a:rPr>
              <a:t/>
            </a:r>
            <a:br>
              <a:rPr kumimoji="1" lang="en-US" altLang="ja-JP" dirty="0" smtClean="0">
                <a:latin typeface="メイリオ" panose="020B0604030504040204" pitchFamily="50" charset="-128"/>
                <a:ea typeface="メイリオ" panose="020B0604030504040204" pitchFamily="50" charset="-128"/>
              </a:rPr>
            </a:br>
            <a:r>
              <a:rPr lang="ja-JP" altLang="en-US" dirty="0">
                <a:latin typeface="メイリオ" panose="020B0604030504040204" pitchFamily="50" charset="-128"/>
                <a:ea typeface="メイリオ" panose="020B0604030504040204" pitchFamily="50" charset="-128"/>
              </a:rPr>
              <a:t>対応</a:t>
            </a:r>
            <a:r>
              <a:rPr lang="ja-JP" altLang="en-US" dirty="0" smtClean="0">
                <a:latin typeface="メイリオ" panose="020B0604030504040204" pitchFamily="50" charset="-128"/>
                <a:ea typeface="メイリオ" panose="020B0604030504040204" pitchFamily="50" charset="-128"/>
              </a:rPr>
              <a:t>に苦慮するもの</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lang="ja-JP" altLang="ja-JP" dirty="0">
                <a:latin typeface="メイリオ" panose="020B0604030504040204" pitchFamily="50" charset="-128"/>
                <a:ea typeface="メイリオ" panose="020B0604030504040204" pitchFamily="50" charset="-128"/>
              </a:rPr>
              <a:t>何で陶材焼付前装鋳造冠にしたの</a:t>
            </a:r>
            <a:r>
              <a:rPr lang="ja-JP" altLang="ja-JP" dirty="0" smtClean="0">
                <a:latin typeface="メイリオ" panose="020B0604030504040204" pitchFamily="50" charset="-128"/>
                <a:ea typeface="メイリオ" panose="020B0604030504040204" pitchFamily="50" charset="-128"/>
              </a:rPr>
              <a:t>？</a:t>
            </a:r>
            <a:endParaRPr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何でハイブリッドセラミックスにしたの？</a:t>
            </a:r>
            <a:endParaRPr kumimoji="1" lang="en-US" altLang="ja-JP" dirty="0" smtClean="0">
              <a:latin typeface="メイリオ" panose="020B0604030504040204" pitchFamily="50" charset="-128"/>
              <a:ea typeface="メイリオ" panose="020B0604030504040204" pitchFamily="50" charset="-128"/>
            </a:endParaRPr>
          </a:p>
          <a:p>
            <a:pPr marL="0" indent="0">
              <a:buNone/>
            </a:pPr>
            <a:r>
              <a:rPr lang="ja-JP" altLang="en-US" sz="1800" dirty="0">
                <a:solidFill>
                  <a:srgbClr val="FF0000"/>
                </a:solidFill>
                <a:latin typeface="メイリオ" panose="020B0604030504040204" pitchFamily="50" charset="-128"/>
                <a:ea typeface="メイリオ" panose="020B0604030504040204" pitchFamily="50" charset="-128"/>
              </a:rPr>
              <a:t>上</a:t>
            </a:r>
            <a:r>
              <a:rPr lang="ja-JP" altLang="en-US" sz="1800" dirty="0" smtClean="0">
                <a:solidFill>
                  <a:srgbClr val="FF0000"/>
                </a:solidFill>
                <a:latin typeface="メイリオ" panose="020B0604030504040204" pitchFamily="50" charset="-128"/>
                <a:ea typeface="メイリオ" panose="020B0604030504040204" pitchFamily="50" charset="-128"/>
              </a:rPr>
              <a:t>の諮問とセットで考えると何の上部構造にしても質問されることになる。最適な上部構造はないということになる</a:t>
            </a:r>
            <a:endParaRPr lang="en-US" altLang="ja-JP" sz="1800" dirty="0" smtClean="0">
              <a:solidFill>
                <a:srgbClr val="FF0000"/>
              </a:solidFill>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パノラマと口腔内写真の下の日付はいらない</a:t>
            </a:r>
            <a:endParaRPr lang="en-US" altLang="ja-JP" dirty="0" smtClean="0">
              <a:latin typeface="メイリオ" panose="020B0604030504040204" pitchFamily="50" charset="-128"/>
              <a:ea typeface="メイリオ" panose="020B0604030504040204" pitchFamily="50" charset="-128"/>
            </a:endParaRPr>
          </a:p>
          <a:p>
            <a:pPr marL="0" indent="0">
              <a:buNone/>
            </a:pPr>
            <a:r>
              <a:rPr lang="ja-JP" altLang="en-US" sz="1800" dirty="0" smtClean="0">
                <a:solidFill>
                  <a:srgbClr val="FF0000"/>
                </a:solidFill>
                <a:latin typeface="メイリオ" panose="020B0604030504040204" pitchFamily="50" charset="-128"/>
                <a:ea typeface="メイリオ" panose="020B0604030504040204" pitchFamily="50" charset="-128"/>
              </a:rPr>
              <a:t>規定では書かなければならない</a:t>
            </a:r>
            <a:r>
              <a:rPr lang="en-US" altLang="ja-JP" sz="1800" dirty="0" smtClean="0">
                <a:solidFill>
                  <a:srgbClr val="FF0000"/>
                </a:solidFill>
                <a:latin typeface="メイリオ" panose="020B0604030504040204" pitchFamily="50" charset="-128"/>
                <a:ea typeface="メイリオ" panose="020B0604030504040204" pitchFamily="50" charset="-128"/>
              </a:rPr>
              <a:t>,</a:t>
            </a:r>
            <a:r>
              <a:rPr lang="ja-JP" altLang="en-US" sz="1800" dirty="0" smtClean="0">
                <a:solidFill>
                  <a:srgbClr val="FF0000"/>
                </a:solidFill>
                <a:latin typeface="メイリオ" panose="020B0604030504040204" pitchFamily="50" charset="-128"/>
                <a:ea typeface="メイリオ" panose="020B0604030504040204" pitchFamily="50" charset="-128"/>
              </a:rPr>
              <a:t>月だけでよいということか？今後は月のみ。</a:t>
            </a:r>
            <a:endParaRPr lang="en-US" altLang="ja-JP" sz="1800" dirty="0" smtClean="0">
              <a:solidFill>
                <a:srgbClr val="FF0000"/>
              </a:solidFill>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「ミラー像反転」はいらない</a:t>
            </a:r>
            <a:endParaRPr lang="en-US" altLang="ja-JP" dirty="0" smtClean="0">
              <a:latin typeface="メイリオ" panose="020B0604030504040204" pitchFamily="50" charset="-128"/>
              <a:ea typeface="メイリオ" panose="020B0604030504040204" pitchFamily="50" charset="-128"/>
            </a:endParaRPr>
          </a:p>
          <a:p>
            <a:pPr marL="0" indent="0">
              <a:buNone/>
            </a:pPr>
            <a:r>
              <a:rPr lang="ja-JP" altLang="en-US" sz="1800" dirty="0">
                <a:solidFill>
                  <a:srgbClr val="FF0000"/>
                </a:solidFill>
                <a:latin typeface="メイリオ" panose="020B0604030504040204" pitchFamily="50" charset="-128"/>
                <a:ea typeface="メイリオ" panose="020B0604030504040204" pitchFamily="50" charset="-128"/>
              </a:rPr>
              <a:t>規定</a:t>
            </a:r>
            <a:r>
              <a:rPr lang="ja-JP" altLang="en-US" sz="1800" dirty="0" smtClean="0">
                <a:solidFill>
                  <a:srgbClr val="FF0000"/>
                </a:solidFill>
                <a:latin typeface="メイリオ" panose="020B0604030504040204" pitchFamily="50" charset="-128"/>
                <a:ea typeface="メイリオ" panose="020B0604030504040204" pitchFamily="50" charset="-128"/>
              </a:rPr>
              <a:t>では書かなければいけないと明記されている。これも反転がいらないという意味か？今後はつけない。</a:t>
            </a:r>
            <a:endParaRPr lang="en-US" altLang="ja-JP" sz="1800" dirty="0">
              <a:solidFill>
                <a:srgbClr val="FF0000"/>
              </a:solidFill>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281871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不合格の決め手となった理由</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kumimoji="1" lang="ja-JP" altLang="en-US" dirty="0" smtClean="0">
                <a:latin typeface="メイリオ" panose="020B0604030504040204" pitchFamily="50" charset="-128"/>
                <a:ea typeface="メイリオ" panose="020B0604030504040204" pitchFamily="50" charset="-128"/>
              </a:rPr>
              <a:t>インプラント体が上顎洞を突き抜けている</a:t>
            </a:r>
            <a:endParaRPr lang="en-US" altLang="ja-JP" dirty="0" smtClean="0">
              <a:latin typeface="メイリオ" panose="020B0604030504040204" pitchFamily="50" charset="-128"/>
              <a:ea typeface="メイリオ" panose="020B0604030504040204" pitchFamily="50" charset="-128"/>
            </a:endParaRPr>
          </a:p>
          <a:p>
            <a:pPr marL="0" indent="0">
              <a:buNone/>
            </a:pPr>
            <a:r>
              <a:rPr kumimoji="1" lang="ja-JP" altLang="en-US" sz="1800" dirty="0" smtClean="0">
                <a:solidFill>
                  <a:srgbClr val="FF0000"/>
                </a:solidFill>
                <a:latin typeface="メイリオ" panose="020B0604030504040204" pitchFamily="50" charset="-128"/>
                <a:ea typeface="メイリオ" panose="020B0604030504040204" pitchFamily="50" charset="-128"/>
              </a:rPr>
              <a:t>学会誌に載せる以上疑わしい症例は合格させるわけにいかないということ</a:t>
            </a:r>
            <a:endParaRPr kumimoji="1" lang="en-US" altLang="ja-JP" sz="1800" dirty="0" smtClean="0">
              <a:solidFill>
                <a:srgbClr val="FF0000"/>
              </a:solidFill>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対合歯の提出・隣在歯の傾斜と写真が下手</a:t>
            </a:r>
            <a:endParaRPr kumimoji="1" lang="en-US" altLang="ja-JP" dirty="0" smtClean="0">
              <a:latin typeface="メイリオ" panose="020B0604030504040204" pitchFamily="50" charset="-128"/>
              <a:ea typeface="メイリオ" panose="020B0604030504040204" pitchFamily="50" charset="-128"/>
            </a:endParaRPr>
          </a:p>
          <a:p>
            <a:pPr marL="0" indent="0">
              <a:buNone/>
            </a:pPr>
            <a:r>
              <a:rPr lang="ja-JP" altLang="en-US" sz="1800" dirty="0">
                <a:solidFill>
                  <a:srgbClr val="FF0000"/>
                </a:solidFill>
                <a:latin typeface="メイリオ" panose="020B0604030504040204" pitchFamily="50" charset="-128"/>
                <a:ea typeface="メイリオ" panose="020B0604030504040204" pitchFamily="50" charset="-128"/>
              </a:rPr>
              <a:t>学</a:t>
            </a:r>
            <a:r>
              <a:rPr lang="ja-JP" altLang="en-US" sz="1800" dirty="0" smtClean="0">
                <a:solidFill>
                  <a:srgbClr val="FF0000"/>
                </a:solidFill>
                <a:latin typeface="メイリオ" panose="020B0604030504040204" pitchFamily="50" charset="-128"/>
                <a:ea typeface="メイリオ" panose="020B0604030504040204" pitchFamily="50" charset="-128"/>
              </a:rPr>
              <a:t>会誌に載せる以上、安定した症例で、綺麗な写真がのぞましいということ</a:t>
            </a:r>
            <a:endParaRPr kumimoji="1" lang="en-US" altLang="ja-JP" sz="1800" dirty="0" smtClean="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86221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1524000" y="890870"/>
            <a:ext cx="9144000" cy="2387600"/>
          </a:xfrm>
        </p:spPr>
        <p:txBody>
          <a:bodyPr>
            <a:normAutofit/>
          </a:bodyPr>
          <a:lstStyle/>
          <a:p>
            <a:pPr algn="l"/>
            <a:r>
              <a:rPr lang="ja-JP" altLang="en-US" sz="4800" dirty="0">
                <a:latin typeface="メイリオ" panose="020B0604030504040204" pitchFamily="50" charset="-128"/>
                <a:ea typeface="メイリオ" panose="020B0604030504040204" pitchFamily="50" charset="-128"/>
              </a:rPr>
              <a:t>平成</a:t>
            </a:r>
            <a:r>
              <a:rPr kumimoji="1" lang="ja-JP" altLang="en-US" sz="4800" dirty="0" smtClean="0">
                <a:latin typeface="メイリオ" panose="020B0604030504040204" pitchFamily="50" charset="-128"/>
                <a:ea typeface="メイリオ" panose="020B0604030504040204" pitchFamily="50" charset="-128"/>
              </a:rPr>
              <a:t>２６年度</a:t>
            </a:r>
            <a:r>
              <a:rPr lang="en-US" altLang="ja-JP" sz="4800" dirty="0" smtClean="0">
                <a:latin typeface="メイリオ" panose="020B0604030504040204" pitchFamily="50" charset="-128"/>
                <a:ea typeface="メイリオ" panose="020B0604030504040204" pitchFamily="50" charset="-128"/>
              </a:rPr>
              <a:t>CF</a:t>
            </a:r>
            <a:r>
              <a:rPr lang="en-US" altLang="ja-JP" sz="4800" dirty="0">
                <a:latin typeface="メイリオ" panose="020B0604030504040204" pitchFamily="50" charset="-128"/>
                <a:ea typeface="メイリオ" panose="020B0604030504040204" pitchFamily="50" charset="-128"/>
              </a:rPr>
              <a:t>P</a:t>
            </a:r>
            <a:r>
              <a:rPr lang="ja-JP" altLang="en-US" sz="4800" dirty="0" smtClean="0">
                <a:latin typeface="メイリオ" panose="020B0604030504040204" pitchFamily="50" charset="-128"/>
                <a:ea typeface="メイリオ" panose="020B0604030504040204" pitchFamily="50" charset="-128"/>
              </a:rPr>
              <a:t>３</a:t>
            </a:r>
            <a:r>
              <a:rPr kumimoji="1" lang="ja-JP" altLang="en-US" sz="4800" dirty="0" smtClean="0">
                <a:latin typeface="メイリオ" panose="020B0604030504040204" pitchFamily="50" charset="-128"/>
                <a:ea typeface="メイリオ" panose="020B0604030504040204" pitchFamily="50" charset="-128"/>
              </a:rPr>
              <a:t>期生</a:t>
            </a:r>
            <a:r>
              <a:rPr kumimoji="1" lang="en-US" altLang="ja-JP" sz="4800" dirty="0" smtClean="0">
                <a:latin typeface="メイリオ" panose="020B0604030504040204" pitchFamily="50" charset="-128"/>
                <a:ea typeface="メイリオ" panose="020B0604030504040204" pitchFamily="50" charset="-128"/>
              </a:rPr>
              <a:t/>
            </a:r>
            <a:br>
              <a:rPr kumimoji="1" lang="en-US" altLang="ja-JP" sz="4800" dirty="0" smtClean="0">
                <a:latin typeface="メイリオ" panose="020B0604030504040204" pitchFamily="50" charset="-128"/>
                <a:ea typeface="メイリオ" panose="020B0604030504040204" pitchFamily="50" charset="-128"/>
              </a:rPr>
            </a:br>
            <a:r>
              <a:rPr kumimoji="1" lang="ja-JP" altLang="en-US" sz="4800" dirty="0" smtClean="0">
                <a:latin typeface="メイリオ" panose="020B0604030504040204" pitchFamily="50" charset="-128"/>
                <a:ea typeface="メイリオ" panose="020B0604030504040204" pitchFamily="50" charset="-128"/>
              </a:rPr>
              <a:t>ケースプレゼンテーション試験　</a:t>
            </a:r>
            <a:r>
              <a:rPr kumimoji="1" lang="en-US" altLang="ja-JP" sz="4800" dirty="0" smtClean="0">
                <a:latin typeface="メイリオ" panose="020B0604030504040204" pitchFamily="50" charset="-128"/>
                <a:ea typeface="メイリオ" panose="020B0604030504040204" pitchFamily="50" charset="-128"/>
              </a:rPr>
              <a:t/>
            </a:r>
            <a:br>
              <a:rPr kumimoji="1" lang="en-US" altLang="ja-JP" sz="4800" dirty="0" smtClean="0">
                <a:latin typeface="メイリオ" panose="020B0604030504040204" pitchFamily="50" charset="-128"/>
                <a:ea typeface="メイリオ" panose="020B0604030504040204" pitchFamily="50" charset="-128"/>
              </a:rPr>
            </a:br>
            <a:r>
              <a:rPr lang="ja-JP" altLang="en-US" sz="4800" dirty="0" smtClean="0">
                <a:latin typeface="メイリオ" panose="020B0604030504040204" pitchFamily="50" charset="-128"/>
                <a:ea typeface="メイリオ" panose="020B0604030504040204" pitchFamily="50" charset="-128"/>
              </a:rPr>
              <a:t>結果</a:t>
            </a:r>
            <a:r>
              <a:rPr lang="ja-JP" altLang="en-US" sz="4800" dirty="0">
                <a:latin typeface="メイリオ" panose="020B0604030504040204" pitchFamily="50" charset="-128"/>
                <a:ea typeface="メイリオ" panose="020B0604030504040204" pitchFamily="50" charset="-128"/>
              </a:rPr>
              <a:t>報告書</a:t>
            </a:r>
            <a:endParaRPr kumimoji="1" lang="ja-JP" altLang="en-US" sz="4800" dirty="0">
              <a:latin typeface="メイリオ" panose="020B0604030504040204" pitchFamily="50" charset="-128"/>
              <a:ea typeface="メイリオ" panose="020B0604030504040204" pitchFamily="50" charset="-128"/>
            </a:endParaRPr>
          </a:p>
        </p:txBody>
      </p:sp>
      <p:sp>
        <p:nvSpPr>
          <p:cNvPr id="8" name="サブタイトル 7"/>
          <p:cNvSpPr>
            <a:spLocks noGrp="1"/>
          </p:cNvSpPr>
          <p:nvPr>
            <p:ph type="subTitle" idx="1"/>
          </p:nvPr>
        </p:nvSpPr>
        <p:spPr/>
        <p:txBody>
          <a:bodyPr/>
          <a:lstStyle/>
          <a:p>
            <a:pPr algn="r"/>
            <a:r>
              <a:rPr lang="ja-JP" altLang="en-US" dirty="0" smtClean="0">
                <a:latin typeface="メイリオ" panose="020B0604030504040204" pitchFamily="50" charset="-128"/>
                <a:ea typeface="メイリオ" panose="020B0604030504040204" pitchFamily="50" charset="-128"/>
              </a:rPr>
              <a:t>インプラント再建歯学研究会</a:t>
            </a:r>
            <a:endParaRPr kumimoji="1" lang="en-US" altLang="ja-JP" dirty="0" smtClean="0">
              <a:latin typeface="メイリオ" panose="020B0604030504040204" pitchFamily="50" charset="-128"/>
              <a:ea typeface="メイリオ" panose="020B0604030504040204" pitchFamily="50" charset="-128"/>
            </a:endParaRPr>
          </a:p>
          <a:p>
            <a:pPr algn="r"/>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a:t>
            </a:r>
            <a:endParaRPr lang="en-US" altLang="ja-JP" dirty="0" smtClean="0">
              <a:latin typeface="メイリオ" panose="020B0604030504040204" pitchFamily="50" charset="-128"/>
              <a:ea typeface="メイリオ" panose="020B0604030504040204" pitchFamily="50" charset="-128"/>
            </a:endParaRPr>
          </a:p>
          <a:p>
            <a:pPr algn="r"/>
            <a:r>
              <a:rPr kumimoji="1" lang="ja-JP" altLang="en-US" dirty="0" smtClean="0">
                <a:latin typeface="メイリオ" panose="020B0604030504040204" pitchFamily="50" charset="-128"/>
                <a:ea typeface="メイリオ" panose="020B0604030504040204" pitchFamily="50" charset="-128"/>
              </a:rPr>
              <a:t>鈴木・和田・笹尾</a:t>
            </a:r>
            <a:endParaRPr kumimoji="1" lang="en-US" altLang="ja-JP" dirty="0" smtClean="0">
              <a:latin typeface="メイリオ" panose="020B0604030504040204" pitchFamily="50" charset="-128"/>
              <a:ea typeface="メイリオ" panose="020B0604030504040204" pitchFamily="50" charset="-128"/>
            </a:endParaRPr>
          </a:p>
          <a:p>
            <a:pPr algn="r"/>
            <a:r>
              <a:rPr kumimoji="1" lang="en-US" altLang="ja-JP" dirty="0" smtClean="0">
                <a:latin typeface="メイリオ" panose="020B0604030504040204" pitchFamily="50" charset="-128"/>
                <a:ea typeface="メイリオ" panose="020B0604030504040204" pitchFamily="50" charset="-128"/>
              </a:rPr>
              <a:t>2014.09.17</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9414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総括</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a:xfrm>
            <a:off x="838200" y="1825625"/>
            <a:ext cx="10678610" cy="4351338"/>
          </a:xfrm>
        </p:spPr>
        <p:txBody>
          <a:bodyPr/>
          <a:lstStyle/>
          <a:p>
            <a:r>
              <a:rPr lang="ja-JP" altLang="en-US" dirty="0" smtClean="0">
                <a:latin typeface="メイリオ" panose="020B0604030504040204" pitchFamily="50" charset="-128"/>
                <a:ea typeface="メイリオ" panose="020B0604030504040204" pitchFamily="50" charset="-128"/>
              </a:rPr>
              <a:t>抄録においては多少の誤字や表現の違いは指摘されているが、不合格理由になっていない。緒言の字数を増やす、数字は全部半角、月まで表示という変更を加え従来の方針で抄録の校正を進めて良いと思う。</a:t>
            </a:r>
            <a:endParaRPr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上部構造の選択理由に関しては会として答を用意したほうがよい。</a:t>
            </a:r>
            <a:endParaRPr kumimoji="1"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術前</a:t>
            </a:r>
            <a:r>
              <a:rPr lang="en-US" altLang="ja-JP" dirty="0" smtClean="0">
                <a:latin typeface="メイリオ" panose="020B0604030504040204" pitchFamily="50" charset="-128"/>
                <a:ea typeface="メイリオ" panose="020B0604030504040204" pitchFamily="50" charset="-128"/>
              </a:rPr>
              <a:t>CT</a:t>
            </a:r>
            <a:r>
              <a:rPr lang="ja-JP" altLang="en-US" dirty="0" smtClean="0">
                <a:latin typeface="メイリオ" panose="020B0604030504040204" pitchFamily="50" charset="-128"/>
                <a:ea typeface="メイリオ" panose="020B0604030504040204" pitchFamily="50" charset="-128"/>
              </a:rPr>
              <a:t>のある症例を選ぶべきである。</a:t>
            </a:r>
            <a:endParaRPr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上顎洞への近接症例、対合歯の挺出や隣在歯の傾斜症例だけで</a:t>
            </a:r>
            <a:r>
              <a:rPr kumimoji="1" lang="ja-JP" altLang="en-US" smtClean="0">
                <a:latin typeface="メイリオ" panose="020B0604030504040204" pitchFamily="50" charset="-128"/>
                <a:ea typeface="メイリオ" panose="020B0604030504040204" pitchFamily="50" charset="-128"/>
              </a:rPr>
              <a:t>なく、</a:t>
            </a:r>
            <a:r>
              <a:rPr lang="ja-JP" altLang="en-US" smtClean="0">
                <a:latin typeface="メイリオ" panose="020B0604030504040204" pitchFamily="50" charset="-128"/>
                <a:ea typeface="メイリオ" panose="020B0604030504040204" pitchFamily="50" charset="-128"/>
              </a:rPr>
              <a:t>天然歯との連結、下顎管</a:t>
            </a:r>
            <a:r>
              <a:rPr lang="ja-JP" altLang="en-US" dirty="0" smtClean="0">
                <a:latin typeface="メイリオ" panose="020B0604030504040204" pitchFamily="50" charset="-128"/>
                <a:ea typeface="メイリオ" panose="020B0604030504040204" pitchFamily="50" charset="-128"/>
              </a:rPr>
              <a:t>接近、下顎管の不鮮明な症例は発表症例として</a:t>
            </a:r>
            <a:r>
              <a:rPr kumimoji="1" lang="ja-JP" altLang="en-US" dirty="0" smtClean="0">
                <a:latin typeface="メイリオ" panose="020B0604030504040204" pitchFamily="50" charset="-128"/>
                <a:ea typeface="メイリオ" panose="020B0604030504040204" pitchFamily="50" charset="-128"/>
              </a:rPr>
              <a:t>選択</a:t>
            </a:r>
            <a:r>
              <a:rPr lang="ja-JP" altLang="en-US" dirty="0" smtClean="0">
                <a:latin typeface="メイリオ" panose="020B0604030504040204" pitchFamily="50" charset="-128"/>
                <a:ea typeface="メイリオ" panose="020B0604030504040204" pitchFamily="50" charset="-128"/>
              </a:rPr>
              <a:t>を避けることが</a:t>
            </a:r>
            <a:r>
              <a:rPr kumimoji="1" lang="ja-JP" altLang="en-US" dirty="0" smtClean="0">
                <a:latin typeface="メイリオ" panose="020B0604030504040204" pitchFamily="50" charset="-128"/>
                <a:ea typeface="メイリオ" panose="020B0604030504040204" pitchFamily="50" charset="-128"/>
              </a:rPr>
              <a:t>最も大事であると考える。</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81050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532433" y="1574938"/>
            <a:ext cx="10728767" cy="374941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2" name="タイトル 1"/>
          <p:cNvSpPr>
            <a:spLocks noGrp="1"/>
          </p:cNvSpPr>
          <p:nvPr>
            <p:ph type="title"/>
          </p:nvPr>
        </p:nvSpPr>
        <p:spPr/>
        <p:txBody>
          <a:bodyPr/>
          <a:lstStyle/>
          <a:p>
            <a:r>
              <a:rPr kumimoji="1" lang="en-US" altLang="ja-JP" dirty="0" smtClean="0">
                <a:latin typeface="メイリオ" panose="020B0604030504040204" pitchFamily="50" charset="-128"/>
                <a:ea typeface="メイリオ" panose="020B0604030504040204" pitchFamily="50" charset="-128"/>
              </a:rPr>
              <a:t>CFP</a:t>
            </a:r>
            <a:r>
              <a:rPr kumimoji="1" lang="ja-JP" altLang="en-US" dirty="0" smtClean="0">
                <a:latin typeface="メイリオ" panose="020B0604030504040204" pitchFamily="50" charset="-128"/>
                <a:ea typeface="メイリオ" panose="020B0604030504040204" pitchFamily="50" charset="-128"/>
              </a:rPr>
              <a:t>事務局の存在意義</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pPr marL="0" indent="0">
              <a:buNone/>
            </a:pPr>
            <a:r>
              <a:rPr kumimoji="1" lang="ja-JP" altLang="en-US" dirty="0" smtClean="0"/>
              <a:t>会員のサティ</a:t>
            </a:r>
            <a:r>
              <a:rPr lang="ja-JP" altLang="en-US" dirty="0" smtClean="0"/>
              <a:t>フィケート取得</a:t>
            </a:r>
            <a:r>
              <a:rPr kumimoji="1" lang="ja-JP" altLang="en-US" dirty="0" smtClean="0"/>
              <a:t>につながる情報の蓄積と</a:t>
            </a:r>
            <a:endParaRPr kumimoji="1" lang="en-US" altLang="ja-JP" dirty="0" smtClean="0"/>
          </a:p>
          <a:p>
            <a:pPr marL="0" indent="0">
              <a:buNone/>
            </a:pPr>
            <a:endParaRPr lang="en-US" altLang="ja-JP" dirty="0"/>
          </a:p>
          <a:p>
            <a:pPr marL="0" indent="0">
              <a:buNone/>
            </a:pPr>
            <a:r>
              <a:rPr kumimoji="1" lang="ja-JP" altLang="en-US" dirty="0" smtClean="0"/>
              <a:t>サティフィーケート取得に必要な分析情報を提供し</a:t>
            </a:r>
            <a:endParaRPr kumimoji="1" lang="en-US" altLang="ja-JP" dirty="0" smtClean="0"/>
          </a:p>
          <a:p>
            <a:pPr marL="0" indent="0">
              <a:buNone/>
            </a:pPr>
            <a:endParaRPr lang="en-US" altLang="ja-JP" dirty="0"/>
          </a:p>
          <a:p>
            <a:pPr marL="0" indent="0">
              <a:buNone/>
            </a:pPr>
            <a:r>
              <a:rPr lang="ja-JP" altLang="en-US" dirty="0" smtClean="0"/>
              <a:t>サティフィケート取得に必要な資料作成をフォローするプログラム</a:t>
            </a:r>
            <a:endParaRPr kumimoji="1" lang="ja-JP" altLang="en-US" dirty="0"/>
          </a:p>
        </p:txBody>
      </p:sp>
    </p:spTree>
    <p:extLst>
      <p:ext uri="{BB962C8B-B14F-4D97-AF65-F5344CB8AC3E}">
        <p14:creationId xmlns:p14="http://schemas.microsoft.com/office/powerpoint/2010/main" val="778079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51539"/>
            <a:ext cx="10515600" cy="1325563"/>
          </a:xfrm>
        </p:spPr>
        <p:txBody>
          <a:bodyPr/>
          <a:lstStyle/>
          <a:p>
            <a:r>
              <a:rPr kumimoji="1" lang="ja-JP" altLang="en-US" dirty="0" smtClean="0">
                <a:latin typeface="メイリオ" panose="020B0604030504040204" pitchFamily="50" charset="-128"/>
                <a:ea typeface="メイリオ" panose="020B0604030504040204" pitchFamily="50" charset="-128"/>
              </a:rPr>
              <a:t>ケープレ受験生の抱える課題</a:t>
            </a:r>
            <a:endParaRPr kumimoji="1" lang="ja-JP" altLang="en-US" dirty="0">
              <a:latin typeface="メイリオ" panose="020B0604030504040204" pitchFamily="50" charset="-128"/>
              <a:ea typeface="メイリオ" panose="020B0604030504040204" pitchFamily="50" charset="-128"/>
            </a:endParaRPr>
          </a:p>
        </p:txBody>
      </p:sp>
      <p:sp>
        <p:nvSpPr>
          <p:cNvPr id="4" name="角丸四角形 3"/>
          <p:cNvSpPr/>
          <p:nvPr/>
        </p:nvSpPr>
        <p:spPr>
          <a:xfrm>
            <a:off x="2379923" y="1549110"/>
            <a:ext cx="2448272" cy="864096"/>
          </a:xfrm>
          <a:prstGeom prst="roundRect">
            <a:avLst/>
          </a:prstGeom>
          <a:solidFill>
            <a:schemeClr val="accent6">
              <a:lumMod val="75000"/>
            </a:schemeClr>
          </a:solidFill>
          <a:ln w="28575">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379923" y="1730581"/>
            <a:ext cx="2448271" cy="538609"/>
          </a:xfrm>
          <a:prstGeom prst="rect">
            <a:avLst/>
          </a:prstGeom>
          <a:noFill/>
        </p:spPr>
        <p:txBody>
          <a:bodyPr wrap="square" rtlCol="0">
            <a:spAutoFit/>
          </a:bodyPr>
          <a:lstStyle/>
          <a:p>
            <a:pPr algn="ctr"/>
            <a:r>
              <a:rPr kumimoji="1" lang="ja-JP" altLang="en-US" dirty="0" smtClean="0">
                <a:solidFill>
                  <a:schemeClr val="bg1"/>
                </a:solidFill>
                <a:latin typeface="メイリオ" pitchFamily="50" charset="-128"/>
                <a:ea typeface="メイリオ" pitchFamily="50" charset="-128"/>
                <a:cs typeface="メイリオ" pitchFamily="50" charset="-128"/>
              </a:rPr>
              <a:t>分析内容の選定</a:t>
            </a:r>
            <a:endParaRPr kumimoji="1" lang="en-US" altLang="ja-JP" dirty="0" smtClean="0">
              <a:solidFill>
                <a:schemeClr val="bg1"/>
              </a:solidFill>
              <a:latin typeface="メイリオ" pitchFamily="50" charset="-128"/>
              <a:ea typeface="メイリオ" pitchFamily="50" charset="-128"/>
              <a:cs typeface="メイリオ" pitchFamily="50" charset="-128"/>
            </a:endParaRPr>
          </a:p>
          <a:p>
            <a:pPr algn="ctr"/>
            <a:r>
              <a:rPr lang="ja-JP" altLang="en-US" sz="1100" dirty="0" smtClean="0">
                <a:solidFill>
                  <a:schemeClr val="bg1"/>
                </a:solidFill>
                <a:latin typeface="メイリオ" pitchFamily="50" charset="-128"/>
                <a:ea typeface="メイリオ" pitchFamily="50" charset="-128"/>
                <a:cs typeface="メイリオ" pitchFamily="50" charset="-128"/>
              </a:rPr>
              <a:t>何を分析すればいいのか</a:t>
            </a:r>
            <a:endParaRPr kumimoji="1" lang="ja-JP" altLang="en-US" sz="1100" dirty="0">
              <a:solidFill>
                <a:schemeClr val="bg1"/>
              </a:solidFill>
              <a:latin typeface="メイリオ" pitchFamily="50" charset="-128"/>
              <a:ea typeface="メイリオ" pitchFamily="50" charset="-128"/>
              <a:cs typeface="メイリオ" pitchFamily="50" charset="-128"/>
            </a:endParaRPr>
          </a:p>
        </p:txBody>
      </p:sp>
      <p:sp>
        <p:nvSpPr>
          <p:cNvPr id="6" name="角丸四角形 5"/>
          <p:cNvSpPr/>
          <p:nvPr/>
        </p:nvSpPr>
        <p:spPr>
          <a:xfrm>
            <a:off x="5044219" y="1549110"/>
            <a:ext cx="2448272" cy="864096"/>
          </a:xfrm>
          <a:prstGeom prst="roundRect">
            <a:avLst/>
          </a:prstGeom>
          <a:solidFill>
            <a:schemeClr val="accent6">
              <a:lumMod val="75000"/>
            </a:schemeClr>
          </a:solidFill>
          <a:ln w="28575">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044219" y="1730581"/>
            <a:ext cx="2448272" cy="538609"/>
          </a:xfrm>
          <a:prstGeom prst="rect">
            <a:avLst/>
          </a:prstGeom>
          <a:noFill/>
        </p:spPr>
        <p:txBody>
          <a:bodyPr wrap="square" rtlCol="0">
            <a:spAutoFit/>
          </a:bodyPr>
          <a:lstStyle/>
          <a:p>
            <a:pPr algn="ctr"/>
            <a:r>
              <a:rPr kumimoji="1" lang="ja-JP" altLang="en-US" dirty="0" smtClean="0">
                <a:solidFill>
                  <a:schemeClr val="bg1"/>
                </a:solidFill>
                <a:latin typeface="メイリオ" pitchFamily="50" charset="-128"/>
                <a:ea typeface="メイリオ" pitchFamily="50" charset="-128"/>
                <a:cs typeface="メイリオ" pitchFamily="50" charset="-128"/>
              </a:rPr>
              <a:t>情報収集方法</a:t>
            </a:r>
            <a:endParaRPr kumimoji="1" lang="en-US" altLang="ja-JP" dirty="0" smtClean="0">
              <a:solidFill>
                <a:schemeClr val="bg1"/>
              </a:solidFill>
              <a:latin typeface="メイリオ" pitchFamily="50" charset="-128"/>
              <a:ea typeface="メイリオ" pitchFamily="50" charset="-128"/>
              <a:cs typeface="メイリオ" pitchFamily="50" charset="-128"/>
            </a:endParaRPr>
          </a:p>
          <a:p>
            <a:pPr algn="ctr"/>
            <a:r>
              <a:rPr lang="ja-JP" altLang="en-US" sz="1100" dirty="0" smtClean="0">
                <a:solidFill>
                  <a:schemeClr val="bg1"/>
                </a:solidFill>
                <a:latin typeface="メイリオ" pitchFamily="50" charset="-128"/>
                <a:ea typeface="メイリオ" pitchFamily="50" charset="-128"/>
                <a:cs typeface="メイリオ" pitchFamily="50" charset="-128"/>
              </a:rPr>
              <a:t>どうやって</a:t>
            </a:r>
            <a:r>
              <a:rPr lang="ja-JP" altLang="en-US" sz="1100" dirty="0">
                <a:solidFill>
                  <a:schemeClr val="bg1"/>
                </a:solidFill>
                <a:latin typeface="メイリオ" pitchFamily="50" charset="-128"/>
                <a:ea typeface="メイリオ" pitchFamily="50" charset="-128"/>
                <a:cs typeface="メイリオ" pitchFamily="50" charset="-128"/>
              </a:rPr>
              <a:t>収集</a:t>
            </a:r>
            <a:r>
              <a:rPr lang="ja-JP" altLang="en-US" sz="1100" dirty="0" smtClean="0">
                <a:solidFill>
                  <a:schemeClr val="bg1"/>
                </a:solidFill>
                <a:latin typeface="メイリオ" pitchFamily="50" charset="-128"/>
                <a:ea typeface="メイリオ" pitchFamily="50" charset="-128"/>
                <a:cs typeface="メイリオ" pitchFamily="50" charset="-128"/>
              </a:rPr>
              <a:t>すればいいのか</a:t>
            </a:r>
            <a:endParaRPr kumimoji="1" lang="ja-JP" altLang="en-US" sz="1100" dirty="0">
              <a:solidFill>
                <a:schemeClr val="bg1"/>
              </a:solidFill>
              <a:latin typeface="メイリオ" pitchFamily="50" charset="-128"/>
              <a:ea typeface="メイリオ" pitchFamily="50" charset="-128"/>
              <a:cs typeface="メイリオ" pitchFamily="50" charset="-128"/>
            </a:endParaRPr>
          </a:p>
        </p:txBody>
      </p:sp>
      <p:sp>
        <p:nvSpPr>
          <p:cNvPr id="8" name="角丸四角形 7"/>
          <p:cNvSpPr/>
          <p:nvPr/>
        </p:nvSpPr>
        <p:spPr>
          <a:xfrm>
            <a:off x="7708515" y="1549110"/>
            <a:ext cx="2448272" cy="864096"/>
          </a:xfrm>
          <a:prstGeom prst="roundRect">
            <a:avLst/>
          </a:prstGeom>
          <a:solidFill>
            <a:schemeClr val="accent6">
              <a:lumMod val="75000"/>
            </a:schemeClr>
          </a:solidFill>
          <a:ln w="28575">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7708515" y="1730581"/>
            <a:ext cx="2448272" cy="538609"/>
          </a:xfrm>
          <a:prstGeom prst="rect">
            <a:avLst/>
          </a:prstGeom>
          <a:noFill/>
        </p:spPr>
        <p:txBody>
          <a:bodyPr wrap="square" rtlCol="0">
            <a:spAutoFit/>
          </a:bodyPr>
          <a:lstStyle/>
          <a:p>
            <a:pPr algn="ctr"/>
            <a:r>
              <a:rPr kumimoji="1" lang="ja-JP" altLang="en-US" dirty="0" smtClean="0">
                <a:solidFill>
                  <a:schemeClr val="bg1"/>
                </a:solidFill>
                <a:latin typeface="メイリオ" pitchFamily="50" charset="-128"/>
                <a:ea typeface="メイリオ" pitchFamily="50" charset="-128"/>
                <a:cs typeface="メイリオ" pitchFamily="50" charset="-128"/>
              </a:rPr>
              <a:t>分析情報整理</a:t>
            </a:r>
            <a:endParaRPr kumimoji="1" lang="en-US" altLang="ja-JP" dirty="0" smtClean="0">
              <a:solidFill>
                <a:schemeClr val="bg1"/>
              </a:solidFill>
              <a:latin typeface="メイリオ" pitchFamily="50" charset="-128"/>
              <a:ea typeface="メイリオ" pitchFamily="50" charset="-128"/>
              <a:cs typeface="メイリオ" pitchFamily="50" charset="-128"/>
            </a:endParaRPr>
          </a:p>
          <a:p>
            <a:pPr algn="ctr"/>
            <a:r>
              <a:rPr kumimoji="1" lang="ja-JP" altLang="en-US" sz="1100" dirty="0" smtClean="0">
                <a:solidFill>
                  <a:schemeClr val="bg1"/>
                </a:solidFill>
                <a:latin typeface="メイリオ" pitchFamily="50" charset="-128"/>
                <a:ea typeface="メイリオ" pitchFamily="50" charset="-128"/>
                <a:cs typeface="メイリオ" pitchFamily="50" charset="-128"/>
              </a:rPr>
              <a:t>何をどう整理すれば活用できるのか</a:t>
            </a:r>
            <a:endParaRPr kumimoji="1" lang="ja-JP" altLang="en-US" sz="1100" dirty="0">
              <a:solidFill>
                <a:schemeClr val="bg1"/>
              </a:solidFill>
              <a:latin typeface="メイリオ" pitchFamily="50" charset="-128"/>
              <a:ea typeface="メイリオ" pitchFamily="50" charset="-128"/>
              <a:cs typeface="メイリオ" pitchFamily="50" charset="-128"/>
            </a:endParaRPr>
          </a:p>
        </p:txBody>
      </p:sp>
      <p:sp>
        <p:nvSpPr>
          <p:cNvPr id="10" name="角丸四角形 9"/>
          <p:cNvSpPr/>
          <p:nvPr/>
        </p:nvSpPr>
        <p:spPr>
          <a:xfrm>
            <a:off x="3676067" y="2557222"/>
            <a:ext cx="2592288" cy="864096"/>
          </a:xfrm>
          <a:prstGeom prst="roundRect">
            <a:avLst/>
          </a:prstGeom>
          <a:solidFill>
            <a:schemeClr val="accent6">
              <a:lumMod val="75000"/>
            </a:schemeClr>
          </a:solidFill>
          <a:ln w="28575">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676067" y="2738693"/>
            <a:ext cx="2592287" cy="538609"/>
          </a:xfrm>
          <a:prstGeom prst="rect">
            <a:avLst/>
          </a:prstGeom>
          <a:noFill/>
        </p:spPr>
        <p:txBody>
          <a:bodyPr wrap="square" rtlCol="0">
            <a:spAutoFit/>
          </a:bodyPr>
          <a:lstStyle/>
          <a:p>
            <a:pPr algn="ctr"/>
            <a:r>
              <a:rPr lang="ja-JP" altLang="en-US" dirty="0" smtClean="0">
                <a:solidFill>
                  <a:schemeClr val="bg1"/>
                </a:solidFill>
                <a:latin typeface="メイリオ" pitchFamily="50" charset="-128"/>
                <a:ea typeface="メイリオ" pitchFamily="50" charset="-128"/>
                <a:cs typeface="メイリオ" pitchFamily="50" charset="-128"/>
              </a:rPr>
              <a:t>情報蓄積の手間</a:t>
            </a:r>
            <a:endParaRPr lang="en-US" altLang="ja-JP" dirty="0" smtClean="0">
              <a:solidFill>
                <a:schemeClr val="bg1"/>
              </a:solidFill>
              <a:latin typeface="メイリオ" pitchFamily="50" charset="-128"/>
              <a:ea typeface="メイリオ" pitchFamily="50" charset="-128"/>
              <a:cs typeface="メイリオ" pitchFamily="50" charset="-128"/>
            </a:endParaRPr>
          </a:p>
          <a:p>
            <a:pPr algn="ctr"/>
            <a:r>
              <a:rPr kumimoji="1" lang="ja-JP" altLang="en-US" sz="1100" dirty="0" smtClean="0">
                <a:solidFill>
                  <a:schemeClr val="bg1"/>
                </a:solidFill>
                <a:latin typeface="メイリオ" pitchFamily="50" charset="-128"/>
                <a:ea typeface="メイリオ" pitchFamily="50" charset="-128"/>
                <a:cs typeface="メイリオ" pitchFamily="50" charset="-128"/>
              </a:rPr>
              <a:t>最小限の手間で効果を最大化したい</a:t>
            </a:r>
            <a:endParaRPr kumimoji="1" lang="ja-JP" altLang="en-US" sz="1100" dirty="0">
              <a:solidFill>
                <a:schemeClr val="bg1"/>
              </a:solidFill>
              <a:latin typeface="メイリオ" pitchFamily="50" charset="-128"/>
              <a:ea typeface="メイリオ" pitchFamily="50" charset="-128"/>
              <a:cs typeface="メイリオ" pitchFamily="50" charset="-128"/>
            </a:endParaRPr>
          </a:p>
        </p:txBody>
      </p:sp>
      <p:sp>
        <p:nvSpPr>
          <p:cNvPr id="12" name="角丸四角形 11"/>
          <p:cNvSpPr/>
          <p:nvPr/>
        </p:nvSpPr>
        <p:spPr>
          <a:xfrm>
            <a:off x="6484379" y="2557222"/>
            <a:ext cx="2592288" cy="864096"/>
          </a:xfrm>
          <a:prstGeom prst="roundRect">
            <a:avLst/>
          </a:prstGeom>
          <a:solidFill>
            <a:schemeClr val="accent6">
              <a:lumMod val="75000"/>
            </a:schemeClr>
          </a:solidFill>
          <a:ln w="28575">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484379" y="2738693"/>
            <a:ext cx="2592287" cy="538609"/>
          </a:xfrm>
          <a:prstGeom prst="rect">
            <a:avLst/>
          </a:prstGeom>
          <a:noFill/>
        </p:spPr>
        <p:txBody>
          <a:bodyPr wrap="square" rtlCol="0">
            <a:spAutoFit/>
          </a:bodyPr>
          <a:lstStyle/>
          <a:p>
            <a:pPr algn="ctr"/>
            <a:r>
              <a:rPr kumimoji="1" lang="ja-JP" altLang="en-US" dirty="0" smtClean="0">
                <a:solidFill>
                  <a:schemeClr val="bg1"/>
                </a:solidFill>
                <a:latin typeface="メイリオ" pitchFamily="50" charset="-128"/>
                <a:ea typeface="メイリオ" pitchFamily="50" charset="-128"/>
                <a:cs typeface="メイリオ" pitchFamily="50" charset="-128"/>
              </a:rPr>
              <a:t>分析方法・手段</a:t>
            </a:r>
            <a:endParaRPr kumimoji="1" lang="en-US" altLang="ja-JP" dirty="0" smtClean="0">
              <a:solidFill>
                <a:schemeClr val="bg1"/>
              </a:solidFill>
              <a:latin typeface="メイリオ" pitchFamily="50" charset="-128"/>
              <a:ea typeface="メイリオ" pitchFamily="50" charset="-128"/>
              <a:cs typeface="メイリオ" pitchFamily="50" charset="-128"/>
            </a:endParaRPr>
          </a:p>
          <a:p>
            <a:pPr algn="ctr"/>
            <a:r>
              <a:rPr lang="ja-JP" altLang="en-US" sz="1100" dirty="0" smtClean="0">
                <a:solidFill>
                  <a:schemeClr val="bg1"/>
                </a:solidFill>
                <a:latin typeface="メイリオ" pitchFamily="50" charset="-128"/>
                <a:ea typeface="メイリオ" pitchFamily="50" charset="-128"/>
                <a:cs typeface="メイリオ" pitchFamily="50" charset="-128"/>
              </a:rPr>
              <a:t>データからわかる答えを知りたい</a:t>
            </a:r>
            <a:endParaRPr kumimoji="1" lang="ja-JP" altLang="en-US" sz="1100" dirty="0">
              <a:solidFill>
                <a:schemeClr val="bg1"/>
              </a:solidFill>
              <a:latin typeface="メイリオ" pitchFamily="50" charset="-128"/>
              <a:ea typeface="メイリオ" pitchFamily="50" charset="-128"/>
              <a:cs typeface="メイリオ" pitchFamily="50" charset="-128"/>
            </a:endParaRPr>
          </a:p>
        </p:txBody>
      </p:sp>
      <p:sp>
        <p:nvSpPr>
          <p:cNvPr id="14" name="角丸四角形 13"/>
          <p:cNvSpPr/>
          <p:nvPr/>
        </p:nvSpPr>
        <p:spPr>
          <a:xfrm>
            <a:off x="2379923" y="4429430"/>
            <a:ext cx="7992888" cy="1872208"/>
          </a:xfrm>
          <a:prstGeom prst="roundRect">
            <a:avLst>
              <a:gd name="adj" fmla="val 5593"/>
            </a:avLst>
          </a:prstGeom>
          <a:solidFill>
            <a:srgbClr val="00A0E9"/>
          </a:solidFill>
          <a:ln w="28575">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5" name="角丸四角形 14"/>
          <p:cNvSpPr/>
          <p:nvPr/>
        </p:nvSpPr>
        <p:spPr>
          <a:xfrm>
            <a:off x="2748347" y="4645454"/>
            <a:ext cx="7264424" cy="1431776"/>
          </a:xfrm>
          <a:prstGeom prst="roundRect">
            <a:avLst>
              <a:gd name="adj" fmla="val 5593"/>
            </a:avLst>
          </a:prstGeom>
          <a:solidFill>
            <a:srgbClr val="004EA2"/>
          </a:solidFill>
          <a:ln w="28575">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2955987" y="4789470"/>
            <a:ext cx="7785248" cy="1200329"/>
          </a:xfrm>
          <a:prstGeom prst="rect">
            <a:avLst/>
          </a:prstGeom>
          <a:noFill/>
        </p:spPr>
        <p:txBody>
          <a:bodyPr wrap="square" rtlCol="0">
            <a:spAutoFit/>
          </a:bodyPr>
          <a:lstStyle/>
          <a:p>
            <a:pPr algn="ctr">
              <a:lnSpc>
                <a:spcPct val="150000"/>
              </a:lnSpc>
            </a:pPr>
            <a:r>
              <a:rPr lang="ja-JP" altLang="en-US" sz="2400" dirty="0" smtClean="0">
                <a:solidFill>
                  <a:schemeClr val="bg1"/>
                </a:solidFill>
                <a:latin typeface="メイリオ" pitchFamily="50" charset="-128"/>
                <a:ea typeface="メイリオ" pitchFamily="50" charset="-128"/>
                <a:cs typeface="メイリオ" pitchFamily="50" charset="-128"/>
              </a:rPr>
              <a:t>分析に必要な情報を効果的</a:t>
            </a:r>
            <a:r>
              <a:rPr lang="ja-JP" altLang="en-US" dirty="0" smtClean="0">
                <a:solidFill>
                  <a:schemeClr val="bg1"/>
                </a:solidFill>
                <a:latin typeface="メイリオ" pitchFamily="50" charset="-128"/>
                <a:ea typeface="メイリオ" pitchFamily="50" charset="-128"/>
                <a:cs typeface="メイリオ" pitchFamily="50" charset="-128"/>
              </a:rPr>
              <a:t>に</a:t>
            </a:r>
            <a:r>
              <a:rPr lang="ja-JP" altLang="en-US" sz="2400" dirty="0" smtClean="0">
                <a:solidFill>
                  <a:schemeClr val="bg1"/>
                </a:solidFill>
                <a:latin typeface="メイリオ" pitchFamily="50" charset="-128"/>
                <a:ea typeface="メイリオ" pitchFamily="50" charset="-128"/>
                <a:cs typeface="メイリオ" pitchFamily="50" charset="-128"/>
              </a:rPr>
              <a:t>収集</a:t>
            </a:r>
            <a:r>
              <a:rPr lang="ja-JP" altLang="en-US" dirty="0" smtClean="0">
                <a:solidFill>
                  <a:schemeClr val="bg1"/>
                </a:solidFill>
                <a:latin typeface="メイリオ" pitchFamily="50" charset="-128"/>
                <a:ea typeface="メイリオ" pitchFamily="50" charset="-128"/>
                <a:cs typeface="メイリオ" pitchFamily="50" charset="-128"/>
              </a:rPr>
              <a:t>し、</a:t>
            </a:r>
            <a:endParaRPr lang="en-US" altLang="ja-JP" dirty="0" smtClean="0">
              <a:solidFill>
                <a:schemeClr val="bg1"/>
              </a:solidFill>
              <a:latin typeface="メイリオ" pitchFamily="50" charset="-128"/>
              <a:ea typeface="メイリオ" pitchFamily="50" charset="-128"/>
              <a:cs typeface="メイリオ" pitchFamily="50" charset="-128"/>
            </a:endParaRPr>
          </a:p>
          <a:p>
            <a:pPr algn="ctr">
              <a:lnSpc>
                <a:spcPct val="150000"/>
              </a:lnSpc>
            </a:pPr>
            <a:r>
              <a:rPr lang="ja-JP" altLang="en-US" sz="2400" dirty="0" smtClean="0">
                <a:solidFill>
                  <a:schemeClr val="bg1"/>
                </a:solidFill>
                <a:latin typeface="メイリオ" pitchFamily="50" charset="-128"/>
                <a:ea typeface="メイリオ" pitchFamily="50" charset="-128"/>
                <a:cs typeface="メイリオ" pitchFamily="50" charset="-128"/>
              </a:rPr>
              <a:t>複雑な情報整理</a:t>
            </a:r>
            <a:r>
              <a:rPr lang="ja-JP" altLang="en-US" dirty="0" smtClean="0">
                <a:solidFill>
                  <a:schemeClr val="bg1"/>
                </a:solidFill>
                <a:latin typeface="メイリオ" pitchFamily="50" charset="-128"/>
                <a:ea typeface="メイリオ" pitchFamily="50" charset="-128"/>
                <a:cs typeface="メイリオ" pitchFamily="50" charset="-128"/>
              </a:rPr>
              <a:t>に加え</a:t>
            </a:r>
            <a:r>
              <a:rPr lang="ja-JP" altLang="en-US" sz="2400" dirty="0" smtClean="0">
                <a:solidFill>
                  <a:schemeClr val="bg1"/>
                </a:solidFill>
                <a:latin typeface="メイリオ" pitchFamily="50" charset="-128"/>
                <a:ea typeface="メイリオ" pitchFamily="50" charset="-128"/>
                <a:cs typeface="メイリオ" pitchFamily="50" charset="-128"/>
              </a:rPr>
              <a:t>資料の作成のフォロー</a:t>
            </a:r>
            <a:r>
              <a:rPr lang="ja-JP" altLang="en-US" dirty="0">
                <a:solidFill>
                  <a:schemeClr val="bg1"/>
                </a:solidFill>
                <a:latin typeface="メイリオ" pitchFamily="50" charset="-128"/>
                <a:ea typeface="メイリオ" pitchFamily="50" charset="-128"/>
                <a:cs typeface="メイリオ" pitchFamily="50" charset="-128"/>
              </a:rPr>
              <a:t>を</a:t>
            </a:r>
            <a:r>
              <a:rPr lang="ja-JP" altLang="en-US" dirty="0" smtClean="0">
                <a:solidFill>
                  <a:schemeClr val="bg1"/>
                </a:solidFill>
                <a:latin typeface="メイリオ" pitchFamily="50" charset="-128"/>
                <a:ea typeface="メイリオ" pitchFamily="50" charset="-128"/>
                <a:cs typeface="メイリオ" pitchFamily="50" charset="-128"/>
              </a:rPr>
              <a:t>行います。</a:t>
            </a:r>
            <a:endParaRPr kumimoji="1" lang="ja-JP" altLang="en-US" dirty="0">
              <a:solidFill>
                <a:schemeClr val="bg1"/>
              </a:solidFill>
            </a:endParaRPr>
          </a:p>
        </p:txBody>
      </p:sp>
      <p:sp>
        <p:nvSpPr>
          <p:cNvPr id="17" name="下矢印 16"/>
          <p:cNvSpPr/>
          <p:nvPr/>
        </p:nvSpPr>
        <p:spPr>
          <a:xfrm>
            <a:off x="5692291" y="3637342"/>
            <a:ext cx="1080120" cy="936104"/>
          </a:xfrm>
          <a:prstGeom prst="down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CFP</a:t>
            </a:r>
            <a:endParaRPr kumimoji="1" lang="ja-JP" altLang="en-US" dirty="0"/>
          </a:p>
        </p:txBody>
      </p:sp>
    </p:spTree>
    <p:extLst>
      <p:ext uri="{BB962C8B-B14F-4D97-AF65-F5344CB8AC3E}">
        <p14:creationId xmlns:p14="http://schemas.microsoft.com/office/powerpoint/2010/main" val="3724011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anose="020B0604030504040204" pitchFamily="50" charset="-128"/>
                <a:ea typeface="メイリオ" panose="020B0604030504040204" pitchFamily="50" charset="-128"/>
              </a:rPr>
              <a:t>分析</a:t>
            </a:r>
            <a:r>
              <a:rPr lang="ja-JP" altLang="en-US" dirty="0">
                <a:latin typeface="メイリオ" panose="020B0604030504040204" pitchFamily="50" charset="-128"/>
                <a:ea typeface="メイリオ" panose="020B0604030504040204" pitchFamily="50" charset="-128"/>
              </a:rPr>
              <a:t>内容</a:t>
            </a:r>
            <a:r>
              <a:rPr lang="ja-JP" altLang="en-US" dirty="0" smtClean="0">
                <a:latin typeface="メイリオ" panose="020B0604030504040204" pitchFamily="50" charset="-128"/>
                <a:ea typeface="メイリオ" panose="020B0604030504040204" pitchFamily="50" charset="-128"/>
              </a:rPr>
              <a:t>の選定</a:t>
            </a:r>
            <a:r>
              <a:rPr lang="en-US" altLang="ja-JP" dirty="0" smtClean="0">
                <a:latin typeface="メイリオ" panose="020B0604030504040204" pitchFamily="50" charset="-128"/>
                <a:ea typeface="メイリオ" panose="020B0604030504040204" pitchFamily="50" charset="-128"/>
              </a:rPr>
              <a:t/>
            </a:r>
            <a:br>
              <a:rPr lang="en-US" altLang="ja-JP" dirty="0" smtClean="0">
                <a:latin typeface="メイリオ" panose="020B0604030504040204" pitchFamily="50" charset="-128"/>
                <a:ea typeface="メイリオ" panose="020B0604030504040204" pitchFamily="50" charset="-128"/>
              </a:rPr>
            </a:br>
            <a:r>
              <a:rPr lang="ja-JP" altLang="en-US" dirty="0">
                <a:latin typeface="メイリオ" panose="020B0604030504040204" pitchFamily="50" charset="-128"/>
                <a:ea typeface="メイリオ" panose="020B0604030504040204" pitchFamily="50" charset="-128"/>
              </a:rPr>
              <a:t>何</a:t>
            </a:r>
            <a:r>
              <a:rPr lang="ja-JP" altLang="en-US" dirty="0" smtClean="0">
                <a:latin typeface="メイリオ" panose="020B0604030504040204" pitchFamily="50" charset="-128"/>
                <a:ea typeface="メイリオ" panose="020B0604030504040204" pitchFamily="50" charset="-128"/>
              </a:rPr>
              <a:t>を分析すればいいか</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lang="ja-JP" altLang="en-US" dirty="0">
                <a:latin typeface="メイリオ" panose="020B0604030504040204" pitchFamily="50" charset="-128"/>
                <a:ea typeface="メイリオ" panose="020B0604030504040204" pitchFamily="50" charset="-128"/>
              </a:rPr>
              <a:t>平成</a:t>
            </a:r>
            <a:r>
              <a:rPr lang="en-US" altLang="ja-JP" dirty="0">
                <a:latin typeface="メイリオ" panose="020B0604030504040204" pitchFamily="50" charset="-128"/>
                <a:ea typeface="メイリオ" panose="020B0604030504040204" pitchFamily="50" charset="-128"/>
              </a:rPr>
              <a:t>25</a:t>
            </a:r>
            <a:r>
              <a:rPr lang="ja-JP" altLang="en-US" dirty="0">
                <a:latin typeface="メイリオ" panose="020B0604030504040204" pitchFamily="50" charset="-128"/>
                <a:ea typeface="メイリオ" panose="020B0604030504040204" pitchFamily="50" charset="-128"/>
              </a:rPr>
              <a:t>年度</a:t>
            </a:r>
            <a:r>
              <a:rPr lang="en-US" altLang="ja-JP" dirty="0">
                <a:latin typeface="メイリオ" panose="020B0604030504040204" pitchFamily="50" charset="-128"/>
                <a:ea typeface="メイリオ" panose="020B0604030504040204" pitchFamily="50" charset="-128"/>
              </a:rPr>
              <a:t>CFP2</a:t>
            </a:r>
            <a:r>
              <a:rPr lang="ja-JP" altLang="en-US" dirty="0">
                <a:latin typeface="メイリオ" panose="020B0604030504040204" pitchFamily="50" charset="-128"/>
                <a:ea typeface="メイリオ" panose="020B0604030504040204" pitchFamily="50" charset="-128"/>
              </a:rPr>
              <a:t>期生の抄録・</a:t>
            </a:r>
            <a:r>
              <a:rPr lang="ja-JP" altLang="en-US" dirty="0" smtClean="0">
                <a:latin typeface="メイリオ" panose="020B0604030504040204" pitchFamily="50" charset="-128"/>
                <a:ea typeface="メイリオ" panose="020B0604030504040204" pitchFamily="50" charset="-128"/>
              </a:rPr>
              <a:t>ポスター</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平成</a:t>
            </a:r>
            <a:r>
              <a:rPr lang="en-US" altLang="ja-JP" dirty="0" smtClean="0">
                <a:latin typeface="メイリオ" panose="020B0604030504040204" pitchFamily="50" charset="-128"/>
                <a:ea typeface="メイリオ" panose="020B0604030504040204" pitchFamily="50" charset="-128"/>
              </a:rPr>
              <a:t>25</a:t>
            </a:r>
            <a:r>
              <a:rPr lang="ja-JP" altLang="en-US" dirty="0" smtClean="0">
                <a:latin typeface="メイリオ" panose="020B0604030504040204" pitchFamily="50" charset="-128"/>
                <a:ea typeface="メイリオ" panose="020B0604030504040204" pitchFamily="50" charset="-128"/>
              </a:rPr>
              <a:t>年度</a:t>
            </a:r>
            <a:r>
              <a:rPr lang="en-US" altLang="ja-JP" dirty="0" smtClean="0">
                <a:latin typeface="メイリオ" panose="020B0604030504040204" pitchFamily="50" charset="-128"/>
                <a:ea typeface="メイリオ" panose="020B0604030504040204" pitchFamily="50" charset="-128"/>
              </a:rPr>
              <a:t>CFP2</a:t>
            </a:r>
            <a:r>
              <a:rPr lang="ja-JP" altLang="en-US" dirty="0" smtClean="0">
                <a:latin typeface="メイリオ" panose="020B0604030504040204" pitchFamily="50" charset="-128"/>
                <a:ea typeface="メイリオ" panose="020B0604030504040204" pitchFamily="50" charset="-128"/>
              </a:rPr>
              <a:t>期生の試験時に指摘されたこと</a:t>
            </a:r>
            <a:endParaRPr lang="en-US" altLang="ja-JP" dirty="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学会</a:t>
            </a:r>
            <a:r>
              <a:rPr lang="en-US" altLang="ja-JP" dirty="0" smtClean="0">
                <a:latin typeface="メイリオ" panose="020B0604030504040204" pitchFamily="50" charset="-128"/>
                <a:ea typeface="メイリオ" panose="020B0604030504040204" pitchFamily="50" charset="-128"/>
              </a:rPr>
              <a:t>HP</a:t>
            </a:r>
            <a:r>
              <a:rPr lang="ja-JP" altLang="en-US" dirty="0" err="1" smtClean="0">
                <a:latin typeface="メイリオ" panose="020B0604030504040204" pitchFamily="50" charset="-128"/>
                <a:ea typeface="メイリオ" panose="020B0604030504040204" pitchFamily="50" charset="-128"/>
              </a:rPr>
              <a:t>の会告</a:t>
            </a:r>
            <a:r>
              <a:rPr lang="ja-JP" altLang="en-US" dirty="0" smtClean="0">
                <a:latin typeface="メイリオ" panose="020B0604030504040204" pitchFamily="50" charset="-128"/>
                <a:ea typeface="メイリオ" panose="020B0604030504040204" pitchFamily="50" charset="-128"/>
              </a:rPr>
              <a:t>ケースプレゼンテーションについて</a:t>
            </a:r>
            <a:endParaRPr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大会</a:t>
            </a:r>
            <a:r>
              <a:rPr kumimoji="1" lang="en-US" altLang="ja-JP" dirty="0" smtClean="0">
                <a:latin typeface="メイリオ" panose="020B0604030504040204" pitchFamily="50" charset="-128"/>
                <a:ea typeface="メイリオ" panose="020B0604030504040204" pitchFamily="50" charset="-128"/>
              </a:rPr>
              <a:t>HP </a:t>
            </a:r>
            <a:r>
              <a:rPr kumimoji="1" lang="ja-JP" altLang="en-US" dirty="0" smtClean="0">
                <a:latin typeface="メイリオ" panose="020B0604030504040204" pitchFamily="50" charset="-128"/>
                <a:ea typeface="メイリオ" panose="020B0604030504040204" pitchFamily="50" charset="-128"/>
              </a:rPr>
              <a:t>ケースプレゼンテーションについて</a:t>
            </a:r>
            <a:endParaRPr kumimoji="1"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認定</a:t>
            </a:r>
            <a:r>
              <a:rPr lang="ja-JP" altLang="en-US" dirty="0">
                <a:latin typeface="メイリオ" panose="020B0604030504040204" pitchFamily="50" charset="-128"/>
                <a:ea typeface="メイリオ" panose="020B0604030504040204" pitchFamily="50" charset="-128"/>
              </a:rPr>
              <a:t>委員会</a:t>
            </a:r>
            <a:r>
              <a:rPr lang="ja-JP" altLang="en-US" dirty="0" smtClean="0">
                <a:latin typeface="メイリオ" panose="020B0604030504040204" pitchFamily="50" charset="-128"/>
                <a:ea typeface="メイリオ" panose="020B0604030504040204" pitchFamily="50" charset="-128"/>
              </a:rPr>
              <a:t>の講義</a:t>
            </a:r>
            <a:endParaRPr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施設長</a:t>
            </a:r>
            <a:r>
              <a:rPr lang="ja-JP" altLang="en-US" dirty="0" smtClean="0">
                <a:latin typeface="メイリオ" panose="020B0604030504040204" pitchFamily="50" charset="-128"/>
                <a:ea typeface="メイリオ" panose="020B0604030504040204" pitchFamily="50" charset="-128"/>
              </a:rPr>
              <a:t>会議の場での伝聞</a:t>
            </a:r>
            <a:endParaRPr kumimoji="1" lang="en-US" altLang="ja-JP" dirty="0" smtClean="0">
              <a:latin typeface="メイリオ" panose="020B0604030504040204" pitchFamily="50" charset="-128"/>
              <a:ea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746509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情報の収集方法</a:t>
            </a:r>
            <a:r>
              <a:rPr kumimoji="1" lang="en-US" altLang="ja-JP" dirty="0" smtClean="0">
                <a:latin typeface="メイリオ" panose="020B0604030504040204" pitchFamily="50" charset="-128"/>
                <a:ea typeface="メイリオ" panose="020B0604030504040204" pitchFamily="50" charset="-128"/>
              </a:rPr>
              <a:t/>
            </a:r>
            <a:br>
              <a:rPr kumimoji="1" lang="en-US" altLang="ja-JP" dirty="0" smtClean="0">
                <a:latin typeface="メイリオ" panose="020B0604030504040204" pitchFamily="50" charset="-128"/>
                <a:ea typeface="メイリオ" panose="020B0604030504040204" pitchFamily="50" charset="-128"/>
              </a:rPr>
            </a:br>
            <a:r>
              <a:rPr lang="ja-JP" altLang="en-US" dirty="0" smtClean="0">
                <a:latin typeface="メイリオ" panose="020B0604030504040204" pitchFamily="50" charset="-128"/>
                <a:ea typeface="メイリオ" panose="020B0604030504040204" pitchFamily="50" charset="-128"/>
              </a:rPr>
              <a:t>どうやって収集すればいいのか</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lang="en-US" altLang="ja-JP" dirty="0">
                <a:latin typeface="メイリオ" panose="020B0604030504040204" pitchFamily="50" charset="-128"/>
                <a:ea typeface="メイリオ" panose="020B0604030504040204" pitchFamily="50" charset="-128"/>
              </a:rPr>
              <a:t>H25</a:t>
            </a:r>
            <a:r>
              <a:rPr lang="ja-JP" altLang="en-US" dirty="0">
                <a:latin typeface="メイリオ" panose="020B0604030504040204" pitchFamily="50" charset="-128"/>
                <a:ea typeface="メイリオ" panose="020B0604030504040204" pitchFamily="50" charset="-128"/>
              </a:rPr>
              <a:t>年度</a:t>
            </a:r>
            <a:r>
              <a:rPr lang="en-US" altLang="ja-JP" dirty="0">
                <a:latin typeface="メイリオ" panose="020B0604030504040204" pitchFamily="50" charset="-128"/>
                <a:ea typeface="メイリオ" panose="020B0604030504040204" pitchFamily="50" charset="-128"/>
              </a:rPr>
              <a:t>CFP2</a:t>
            </a:r>
            <a:r>
              <a:rPr lang="ja-JP" altLang="en-US" dirty="0">
                <a:latin typeface="メイリオ" panose="020B0604030504040204" pitchFamily="50" charset="-128"/>
                <a:ea typeface="メイリオ" panose="020B0604030504040204" pitchFamily="50" charset="-128"/>
              </a:rPr>
              <a:t>期生の概要報告書・ポスターは</a:t>
            </a:r>
            <a:r>
              <a:rPr lang="en-US" altLang="ja-JP" dirty="0">
                <a:latin typeface="メイリオ" panose="020B0604030504040204" pitchFamily="50" charset="-128"/>
                <a:ea typeface="メイリオ" panose="020B0604030504040204" pitchFamily="50" charset="-128"/>
              </a:rPr>
              <a:t>CFP</a:t>
            </a:r>
            <a:r>
              <a:rPr lang="ja-JP" altLang="en-US" dirty="0">
                <a:latin typeface="メイリオ" panose="020B0604030504040204" pitchFamily="50" charset="-128"/>
                <a:ea typeface="メイリオ" panose="020B0604030504040204" pitchFamily="50" charset="-128"/>
              </a:rPr>
              <a:t>事務局が保有</a:t>
            </a:r>
            <a:endParaRPr lang="en-US" altLang="ja-JP" dirty="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学会</a:t>
            </a:r>
            <a:r>
              <a:rPr lang="ja-JP" altLang="en-US" dirty="0" smtClean="0">
                <a:latin typeface="メイリオ" panose="020B0604030504040204" pitchFamily="50" charset="-128"/>
                <a:ea typeface="メイリオ" panose="020B0604030504040204" pitchFamily="50" charset="-128"/>
              </a:rPr>
              <a:t>・大会</a:t>
            </a:r>
            <a:r>
              <a:rPr lang="en-US" altLang="ja-JP" dirty="0" smtClean="0">
                <a:latin typeface="メイリオ" panose="020B0604030504040204" pitchFamily="50" charset="-128"/>
                <a:ea typeface="メイリオ" panose="020B0604030504040204" pitchFamily="50" charset="-128"/>
              </a:rPr>
              <a:t>HP</a:t>
            </a:r>
            <a:r>
              <a:rPr lang="ja-JP" altLang="en-US" dirty="0" smtClean="0">
                <a:latin typeface="メイリオ" panose="020B0604030504040204" pitchFamily="50" charset="-128"/>
                <a:ea typeface="メイリオ" panose="020B0604030504040204" pitchFamily="50" charset="-128"/>
              </a:rPr>
              <a:t>を</a:t>
            </a:r>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事務局がチェックする</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施設長会議での情報を</a:t>
            </a:r>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事務局が記録する</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認定委員による講義を</a:t>
            </a:r>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事務局が記録する</a:t>
            </a:r>
            <a:endParaRPr lang="en-US" altLang="ja-JP"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96337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分析情報整理</a:t>
            </a:r>
            <a:r>
              <a:rPr kumimoji="1" lang="en-US" altLang="ja-JP" dirty="0" smtClean="0">
                <a:latin typeface="メイリオ" panose="020B0604030504040204" pitchFamily="50" charset="-128"/>
                <a:ea typeface="メイリオ" panose="020B0604030504040204" pitchFamily="50" charset="-128"/>
              </a:rPr>
              <a:t/>
            </a:r>
            <a:br>
              <a:rPr kumimoji="1" lang="en-US" altLang="ja-JP" dirty="0" smtClean="0">
                <a:latin typeface="メイリオ" panose="020B0604030504040204" pitchFamily="50" charset="-128"/>
                <a:ea typeface="メイリオ" panose="020B0604030504040204" pitchFamily="50" charset="-128"/>
              </a:rPr>
            </a:br>
            <a:r>
              <a:rPr lang="ja-JP" altLang="en-US" dirty="0">
                <a:latin typeface="メイリオ" panose="020B0604030504040204" pitchFamily="50" charset="-128"/>
                <a:ea typeface="メイリオ" panose="020B0604030504040204" pitchFamily="50" charset="-128"/>
              </a:rPr>
              <a:t>何</a:t>
            </a:r>
            <a:r>
              <a:rPr lang="ja-JP" altLang="en-US" dirty="0" smtClean="0">
                <a:latin typeface="メイリオ" panose="020B0604030504040204" pitchFamily="50" charset="-128"/>
                <a:ea typeface="メイリオ" panose="020B0604030504040204" pitchFamily="50" charset="-128"/>
              </a:rPr>
              <a:t>をどう整理すれば活用できるのか</a:t>
            </a:r>
            <a:endParaRPr kumimoji="1" lang="ja-JP" altLang="en-US" dirty="0">
              <a:latin typeface="メイリオ" panose="020B0604030504040204" pitchFamily="50" charset="-128"/>
              <a:ea typeface="メイリオ" panose="020B0604030504040204" pitchFamily="50" charset="-128"/>
            </a:endParaRPr>
          </a:p>
        </p:txBody>
      </p:sp>
      <p:sp>
        <p:nvSpPr>
          <p:cNvPr id="4" name="コンテンツ プレースホルダー 3"/>
          <p:cNvSpPr>
            <a:spLocks noGrp="1"/>
          </p:cNvSpPr>
          <p:nvPr>
            <p:ph idx="1"/>
          </p:nvPr>
        </p:nvSpPr>
        <p:spPr/>
        <p:txBody>
          <a:bodyPr/>
          <a:lstStyle/>
          <a:p>
            <a:r>
              <a:rPr lang="ja-JP" altLang="en-US" dirty="0" smtClean="0">
                <a:latin typeface="メイリオ" panose="020B0604030504040204" pitchFamily="50" charset="-128"/>
                <a:ea typeface="メイリオ" panose="020B0604030504040204" pitchFamily="50" charset="-128"/>
              </a:rPr>
              <a:t>前年度の情報と施設長・認定委員会の情報をもとに</a:t>
            </a:r>
            <a:r>
              <a:rPr lang="en-US" altLang="ja-JP" dirty="0" smtClean="0">
                <a:latin typeface="メイリオ" panose="020B0604030504040204" pitchFamily="50" charset="-128"/>
                <a:ea typeface="メイリオ" panose="020B0604030504040204" pitchFamily="50" charset="-128"/>
              </a:rPr>
              <a:t>CFP3</a:t>
            </a:r>
            <a:r>
              <a:rPr lang="ja-JP" altLang="en-US" dirty="0" smtClean="0">
                <a:latin typeface="メイリオ" panose="020B0604030504040204" pitchFamily="50" charset="-128"/>
                <a:ea typeface="メイリオ" panose="020B0604030504040204" pitchFamily="50" charset="-128"/>
              </a:rPr>
              <a:t>期生用のプログラムを作成する</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前年度の試験後の修正済みの平成</a:t>
            </a:r>
            <a:r>
              <a:rPr lang="en-US" altLang="ja-JP" dirty="0" smtClean="0">
                <a:latin typeface="メイリオ" panose="020B0604030504040204" pitchFamily="50" charset="-128"/>
                <a:ea typeface="メイリオ" panose="020B0604030504040204" pitchFamily="50" charset="-128"/>
              </a:rPr>
              <a:t>25</a:t>
            </a:r>
            <a:r>
              <a:rPr lang="ja-JP" altLang="en-US" dirty="0" smtClean="0">
                <a:latin typeface="メイリオ" panose="020B0604030504040204" pitchFamily="50" charset="-128"/>
                <a:ea typeface="メイリオ" panose="020B0604030504040204" pitchFamily="50" charset="-128"/>
              </a:rPr>
              <a:t>年度</a:t>
            </a:r>
            <a:r>
              <a:rPr lang="en-US" altLang="ja-JP" dirty="0" smtClean="0">
                <a:latin typeface="メイリオ" panose="020B0604030504040204" pitchFamily="50" charset="-128"/>
                <a:ea typeface="メイリオ" panose="020B0604030504040204" pitchFamily="50" charset="-128"/>
              </a:rPr>
              <a:t>CFP2</a:t>
            </a:r>
            <a:r>
              <a:rPr lang="ja-JP" altLang="en-US" dirty="0" smtClean="0">
                <a:latin typeface="メイリオ" panose="020B0604030504040204" pitchFamily="50" charset="-128"/>
                <a:ea typeface="メイリオ" panose="020B0604030504040204" pitchFamily="50" charset="-128"/>
              </a:rPr>
              <a:t>期生の概要報告書・ポスターをひな形として</a:t>
            </a:r>
            <a:r>
              <a:rPr lang="en-US" altLang="ja-JP" dirty="0" smtClean="0">
                <a:latin typeface="メイリオ" panose="020B0604030504040204" pitchFamily="50" charset="-128"/>
                <a:ea typeface="メイリオ" panose="020B0604030504040204" pitchFamily="50" charset="-128"/>
              </a:rPr>
              <a:t>CFP3</a:t>
            </a:r>
            <a:r>
              <a:rPr lang="ja-JP" altLang="en-US" dirty="0" smtClean="0">
                <a:latin typeface="メイリオ" panose="020B0604030504040204" pitchFamily="50" charset="-128"/>
                <a:ea typeface="メイリオ" panose="020B0604030504040204" pitchFamily="50" charset="-128"/>
              </a:rPr>
              <a:t>期生に配信</a:t>
            </a:r>
            <a:endParaRPr lang="en-US" altLang="ja-JP" dirty="0" smtClean="0">
              <a:latin typeface="メイリオ" panose="020B0604030504040204" pitchFamily="50" charset="-128"/>
              <a:ea typeface="メイリオ" panose="020B0604030504040204" pitchFamily="50" charset="-128"/>
            </a:endParaRPr>
          </a:p>
          <a:p>
            <a:pPr marL="0" indent="0">
              <a:buNone/>
            </a:pPr>
            <a:r>
              <a:rPr lang="ja-JP" altLang="en-US" sz="2400" dirty="0" smtClean="0">
                <a:solidFill>
                  <a:srgbClr val="FF0000"/>
                </a:solidFill>
                <a:latin typeface="メイリオ" panose="020B0604030504040204" pitchFamily="50" charset="-128"/>
                <a:ea typeface="メイリオ" panose="020B0604030504040204" pitchFamily="50" charset="-128"/>
              </a:rPr>
              <a:t>配信方法は</a:t>
            </a:r>
            <a:r>
              <a:rPr lang="en-US" altLang="ja-JP" sz="2400" dirty="0" smtClean="0">
                <a:solidFill>
                  <a:srgbClr val="FF0000"/>
                </a:solidFill>
                <a:latin typeface="メイリオ" panose="020B0604030504040204" pitchFamily="50" charset="-128"/>
                <a:ea typeface="メイリオ" panose="020B0604030504040204" pitchFamily="50" charset="-128"/>
              </a:rPr>
              <a:t>IIRD</a:t>
            </a:r>
            <a:r>
              <a:rPr lang="ja-JP" altLang="en-US" sz="2400" dirty="0" smtClean="0">
                <a:solidFill>
                  <a:srgbClr val="FF0000"/>
                </a:solidFill>
                <a:latin typeface="メイリオ" panose="020B0604030504040204" pitchFamily="50" charset="-128"/>
                <a:ea typeface="メイリオ" panose="020B0604030504040204" pitchFamily="50" charset="-128"/>
              </a:rPr>
              <a:t>会員ページと</a:t>
            </a:r>
            <a:r>
              <a:rPr lang="en-US" altLang="ja-JP" sz="2400" dirty="0" smtClean="0">
                <a:solidFill>
                  <a:srgbClr val="FF0000"/>
                </a:solidFill>
                <a:latin typeface="メイリオ" panose="020B0604030504040204" pitchFamily="50" charset="-128"/>
                <a:ea typeface="メイリオ" panose="020B0604030504040204" pitchFamily="50" charset="-128"/>
              </a:rPr>
              <a:t>CFP</a:t>
            </a:r>
            <a:r>
              <a:rPr lang="ja-JP" altLang="en-US" sz="2400" dirty="0" smtClean="0">
                <a:solidFill>
                  <a:srgbClr val="FF0000"/>
                </a:solidFill>
                <a:latin typeface="メイリオ" panose="020B0604030504040204" pitchFamily="50" charset="-128"/>
                <a:ea typeface="メイリオ" panose="020B0604030504040204" pitchFamily="50" charset="-128"/>
              </a:rPr>
              <a:t>事務局からのメール</a:t>
            </a:r>
            <a:endParaRPr lang="en-US" altLang="ja-JP" sz="2400" dirty="0" smtClean="0">
              <a:solidFill>
                <a:srgbClr val="FF0000"/>
              </a:solidFill>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学会・大会</a:t>
            </a:r>
            <a:r>
              <a:rPr lang="en-US" altLang="ja-JP" dirty="0" smtClean="0">
                <a:latin typeface="メイリオ" panose="020B0604030504040204" pitchFamily="50" charset="-128"/>
                <a:ea typeface="メイリオ" panose="020B0604030504040204" pitchFamily="50" charset="-128"/>
              </a:rPr>
              <a:t>HP</a:t>
            </a:r>
            <a:r>
              <a:rPr lang="ja-JP" altLang="en-US" dirty="0" smtClean="0">
                <a:latin typeface="メイリオ" panose="020B0604030504040204" pitchFamily="50" charset="-128"/>
                <a:ea typeface="メイリオ" panose="020B0604030504040204" pitchFamily="50" charset="-128"/>
              </a:rPr>
              <a:t>の情報を随時伝えていく（情報が遅い）</a:t>
            </a:r>
            <a:endParaRPr lang="en-US" altLang="ja-JP" dirty="0" smtClean="0">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52721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情報蓄積の手間</a:t>
            </a:r>
            <a:r>
              <a:rPr kumimoji="1" lang="en-US" altLang="ja-JP" dirty="0" smtClean="0">
                <a:latin typeface="メイリオ" panose="020B0604030504040204" pitchFamily="50" charset="-128"/>
                <a:ea typeface="メイリオ" panose="020B0604030504040204" pitchFamily="50" charset="-128"/>
              </a:rPr>
              <a:t/>
            </a:r>
            <a:br>
              <a:rPr kumimoji="1" lang="en-US" altLang="ja-JP" dirty="0" smtClean="0">
                <a:latin typeface="メイリオ" panose="020B0604030504040204" pitchFamily="50" charset="-128"/>
                <a:ea typeface="メイリオ" panose="020B0604030504040204" pitchFamily="50" charset="-128"/>
              </a:rPr>
            </a:br>
            <a:r>
              <a:rPr lang="ja-JP" altLang="en-US" dirty="0" smtClean="0">
                <a:latin typeface="メイリオ" panose="020B0604030504040204" pitchFamily="50" charset="-128"/>
                <a:ea typeface="メイリオ" panose="020B0604030504040204" pitchFamily="50" charset="-128"/>
              </a:rPr>
              <a:t>最小減の手間で効果を最大化したい</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p:txBody>
          <a:bodyPr/>
          <a:lstStyle/>
          <a:p>
            <a:r>
              <a:rPr kumimoji="1" lang="ja-JP" altLang="en-US" dirty="0" smtClean="0">
                <a:latin typeface="メイリオ" panose="020B0604030504040204" pitchFamily="50" charset="-128"/>
                <a:ea typeface="メイリオ" panose="020B0604030504040204" pitchFamily="50" charset="-128"/>
              </a:rPr>
              <a:t>現在、学会の若手を取り巻く状況はとても厳しく、インプラントの需要減に加え、学会からの</a:t>
            </a:r>
            <a:r>
              <a:rPr kumimoji="1" lang="en-US" altLang="ja-JP" dirty="0" smtClean="0">
                <a:latin typeface="メイリオ" panose="020B0604030504040204" pitchFamily="50" charset="-128"/>
                <a:ea typeface="メイリオ" panose="020B0604030504040204" pitchFamily="50" charset="-128"/>
              </a:rPr>
              <a:t>HP</a:t>
            </a:r>
            <a:r>
              <a:rPr kumimoji="1" lang="ja-JP" altLang="en-US" dirty="0" smtClean="0">
                <a:latin typeface="メイリオ" panose="020B0604030504040204" pitchFamily="50" charset="-128"/>
                <a:ea typeface="メイリオ" panose="020B0604030504040204" pitchFamily="50" charset="-128"/>
              </a:rPr>
              <a:t>の広告</a:t>
            </a:r>
            <a:r>
              <a:rPr lang="ja-JP" altLang="en-US" dirty="0" smtClean="0">
                <a:latin typeface="メイリオ" panose="020B0604030504040204" pitchFamily="50" charset="-128"/>
                <a:ea typeface="メイリオ" panose="020B0604030504040204" pitchFamily="50" charset="-128"/>
              </a:rPr>
              <a:t>しめつ</a:t>
            </a:r>
            <a:r>
              <a:rPr lang="ja-JP" altLang="en-US" dirty="0">
                <a:latin typeface="メイリオ" panose="020B0604030504040204" pitchFamily="50" charset="-128"/>
                <a:ea typeface="メイリオ" panose="020B0604030504040204" pitchFamily="50" charset="-128"/>
              </a:rPr>
              <a:t>け</a:t>
            </a:r>
            <a:r>
              <a:rPr kumimoji="1" lang="ja-JP" altLang="en-US" dirty="0" smtClean="0">
                <a:latin typeface="メイリオ" panose="020B0604030504040204" pitchFamily="50" charset="-128"/>
                <a:ea typeface="メイリオ" panose="020B0604030504040204" pitchFamily="50" charset="-128"/>
              </a:rPr>
              <a:t>（ガイドラインには法的拘束力はない）があるにも関わらず、学会は専門医や専修医の標榜可能を実現できていない</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専修医・専門医取得は費用対効果が少ないと認識されている</a:t>
            </a:r>
            <a:endParaRPr kumimoji="1" lang="en-US" altLang="ja-JP" dirty="0" smtClean="0">
              <a:latin typeface="メイリオ" panose="020B0604030504040204" pitchFamily="50" charset="-128"/>
              <a:ea typeface="メイリオ" panose="020B0604030504040204" pitchFamily="50" charset="-128"/>
            </a:endParaRPr>
          </a:p>
          <a:p>
            <a:r>
              <a:rPr lang="en-US" altLang="ja-JP" dirty="0" smtClean="0">
                <a:latin typeface="メイリオ" panose="020B0604030504040204" pitchFamily="50" charset="-128"/>
                <a:ea typeface="メイリオ" panose="020B0604030504040204" pitchFamily="50" charset="-128"/>
              </a:rPr>
              <a:t>CFP</a:t>
            </a:r>
            <a:r>
              <a:rPr lang="ja-JP" altLang="en-US" dirty="0" smtClean="0">
                <a:latin typeface="メイリオ" panose="020B0604030504040204" pitchFamily="50" charset="-128"/>
                <a:ea typeface="メイリオ" panose="020B0604030504040204" pitchFamily="50" charset="-128"/>
              </a:rPr>
              <a:t>事務局は会員の手間を最小限にしている</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767858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メイリオ" pitchFamily="50" charset="-128"/>
                <a:ea typeface="メイリオ" pitchFamily="50" charset="-128"/>
                <a:cs typeface="メイリオ" pitchFamily="50" charset="-128"/>
              </a:rPr>
              <a:t>分析方法・手段</a:t>
            </a:r>
            <a:r>
              <a:rPr lang="en-US" altLang="ja-JP" dirty="0">
                <a:latin typeface="メイリオ" pitchFamily="50" charset="-128"/>
                <a:ea typeface="メイリオ" pitchFamily="50" charset="-128"/>
                <a:cs typeface="メイリオ" pitchFamily="50" charset="-128"/>
              </a:rPr>
              <a:t/>
            </a:r>
            <a:br>
              <a:rPr lang="en-US" altLang="ja-JP" dirty="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データからわかる答えを知りたい</a:t>
            </a:r>
            <a:endParaRPr kumimoji="1" lang="ja-JP" altLang="en-US" dirty="0"/>
          </a:p>
        </p:txBody>
      </p:sp>
      <p:sp>
        <p:nvSpPr>
          <p:cNvPr id="3" name="コンテンツ プレースホルダー 2"/>
          <p:cNvSpPr>
            <a:spLocks noGrp="1"/>
          </p:cNvSpPr>
          <p:nvPr>
            <p:ph idx="1"/>
          </p:nvPr>
        </p:nvSpPr>
        <p:spPr/>
        <p:txBody>
          <a:bodyPr/>
          <a:lstStyle/>
          <a:p>
            <a:r>
              <a:rPr lang="ja-JP" altLang="en-US" dirty="0">
                <a:latin typeface="メイリオ" panose="020B0604030504040204" pitchFamily="50" charset="-128"/>
                <a:ea typeface="メイリオ" panose="020B0604030504040204" pitchFamily="50" charset="-128"/>
              </a:rPr>
              <a:t>ど</a:t>
            </a:r>
            <a:r>
              <a:rPr lang="ja-JP" altLang="en-US" dirty="0" smtClean="0">
                <a:latin typeface="メイリオ" panose="020B0604030504040204" pitchFamily="50" charset="-128"/>
                <a:ea typeface="メイリオ" panose="020B0604030504040204" pitchFamily="50" charset="-128"/>
              </a:rPr>
              <a:t>のような症例が</a:t>
            </a:r>
            <a:r>
              <a:rPr lang="en-US" altLang="ja-JP" dirty="0" smtClean="0">
                <a:latin typeface="メイリオ" panose="020B0604030504040204" pitchFamily="50" charset="-128"/>
                <a:ea typeface="メイリオ" panose="020B0604030504040204" pitchFamily="50" charset="-128"/>
              </a:rPr>
              <a:t>NG</a:t>
            </a:r>
            <a:r>
              <a:rPr lang="ja-JP" altLang="en-US" dirty="0" err="1" smtClean="0">
                <a:latin typeface="メイリオ" panose="020B0604030504040204" pitchFamily="50" charset="-128"/>
                <a:ea typeface="メイリオ" panose="020B0604030504040204" pitchFamily="50" charset="-128"/>
              </a:rPr>
              <a:t>なのか</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どのような表現が</a:t>
            </a:r>
            <a:r>
              <a:rPr lang="en-US" altLang="ja-JP" dirty="0" smtClean="0">
                <a:latin typeface="メイリオ" panose="020B0604030504040204" pitchFamily="50" charset="-128"/>
                <a:ea typeface="メイリオ" panose="020B0604030504040204" pitchFamily="50" charset="-128"/>
              </a:rPr>
              <a:t>NG</a:t>
            </a:r>
            <a:r>
              <a:rPr lang="ja-JP" altLang="en-US" dirty="0" err="1" smtClean="0">
                <a:latin typeface="メイリオ" panose="020B0604030504040204" pitchFamily="50" charset="-128"/>
                <a:ea typeface="メイリオ" panose="020B0604030504040204" pitchFamily="50" charset="-128"/>
              </a:rPr>
              <a:t>なのか</a:t>
            </a:r>
            <a:endParaRPr lang="en-US" altLang="ja-JP" dirty="0" smtClean="0">
              <a:latin typeface="メイリオ" panose="020B0604030504040204" pitchFamily="50" charset="-128"/>
              <a:ea typeface="メイリオ" panose="020B0604030504040204" pitchFamily="50" charset="-128"/>
            </a:endParaRPr>
          </a:p>
          <a:p>
            <a:pPr marL="0" indent="0">
              <a:buNone/>
            </a:pPr>
            <a:r>
              <a:rPr lang="ja-JP" altLang="en-US" sz="1600" dirty="0" smtClean="0">
                <a:solidFill>
                  <a:srgbClr val="FF0000"/>
                </a:solidFill>
                <a:latin typeface="メイリオ" panose="020B0604030504040204" pitchFamily="50" charset="-128"/>
                <a:ea typeface="メイリオ" panose="020B0604030504040204" pitchFamily="50" charset="-128"/>
              </a:rPr>
              <a:t>判断には試験者によりムラがあるので精査が必要</a:t>
            </a:r>
            <a:endParaRPr lang="en-US" altLang="ja-JP" sz="1600" dirty="0" smtClean="0">
              <a:solidFill>
                <a:srgbClr val="FF0000"/>
              </a:solidFill>
              <a:latin typeface="メイリオ" panose="020B0604030504040204" pitchFamily="50" charset="-128"/>
              <a:ea typeface="メイリオ" panose="020B0604030504040204" pitchFamily="50" charset="-128"/>
            </a:endParaRPr>
          </a:p>
          <a:p>
            <a:pPr marL="0" indent="0">
              <a:buNone/>
            </a:pPr>
            <a:r>
              <a:rPr lang="ja-JP" altLang="en-US" sz="1600" dirty="0" smtClean="0">
                <a:solidFill>
                  <a:srgbClr val="FF0000"/>
                </a:solidFill>
                <a:latin typeface="メイリオ" panose="020B0604030504040204" pitchFamily="50" charset="-128"/>
                <a:ea typeface="メイリオ" panose="020B0604030504040204" pitchFamily="50" charset="-128"/>
              </a:rPr>
              <a:t>実際に学会指示に従った表記なのに、試験者の勉強不足で</a:t>
            </a:r>
            <a:endParaRPr lang="en-US" altLang="ja-JP" sz="1600" dirty="0" smtClean="0">
              <a:solidFill>
                <a:srgbClr val="FF0000"/>
              </a:solidFill>
              <a:latin typeface="メイリオ" panose="020B0604030504040204" pitchFamily="50" charset="-128"/>
              <a:ea typeface="メイリオ" panose="020B0604030504040204" pitchFamily="50" charset="-128"/>
            </a:endParaRPr>
          </a:p>
          <a:p>
            <a:pPr marL="0" indent="0">
              <a:buNone/>
            </a:pPr>
            <a:r>
              <a:rPr lang="ja-JP" altLang="en-US" sz="1600" dirty="0" smtClean="0">
                <a:solidFill>
                  <a:srgbClr val="FF0000"/>
                </a:solidFill>
                <a:latin typeface="メイリオ" panose="020B0604030504040204" pitchFamily="50" charset="-128"/>
                <a:ea typeface="メイリオ" panose="020B0604030504040204" pitchFamily="50" charset="-128"/>
              </a:rPr>
              <a:t>間違った指摘をしている場合もある。</a:t>
            </a:r>
            <a:endParaRPr lang="en-US" altLang="ja-JP" sz="1600" dirty="0" smtClean="0">
              <a:solidFill>
                <a:srgbClr val="FF0000"/>
              </a:solidFill>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本年度の</a:t>
            </a:r>
            <a:r>
              <a:rPr kumimoji="1" lang="ja-JP" altLang="en-US" dirty="0" smtClean="0">
                <a:latin typeface="メイリオ" panose="020B0604030504040204" pitchFamily="50" charset="-128"/>
                <a:ea typeface="メイリオ" panose="020B0604030504040204" pitchFamily="50" charset="-128"/>
              </a:rPr>
              <a:t>ケープレ試験の実施スタイルの予測を立てる。</a:t>
            </a:r>
            <a:endParaRPr lang="en-US" altLang="ja-JP" dirty="0" smtClean="0">
              <a:latin typeface="メイリオ" panose="020B0604030504040204" pitchFamily="50" charset="-128"/>
              <a:ea typeface="メイリオ" panose="020B0604030504040204" pitchFamily="50" charset="-128"/>
            </a:endParaRPr>
          </a:p>
          <a:p>
            <a:pPr marL="0" indent="0">
              <a:buNone/>
            </a:pPr>
            <a:endParaRPr kumimoji="1" lang="en-US" altLang="ja-JP" dirty="0" smtClean="0">
              <a:latin typeface="メイリオ" panose="020B0604030504040204" pitchFamily="50" charset="-128"/>
              <a:ea typeface="メイリオ" panose="020B0604030504040204" pitchFamily="50" charset="-128"/>
            </a:endParaRPr>
          </a:p>
          <a:p>
            <a:pPr marL="0" indent="0">
              <a:buNone/>
            </a:pPr>
            <a:endParaRPr kumimoji="1" lang="en-US" altLang="ja-JP"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96501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1742</TotalTime>
  <Words>1432</Words>
  <Application>Microsoft Office PowerPoint</Application>
  <PresentationFormat>ワイド画面</PresentationFormat>
  <Paragraphs>123</Paragraphs>
  <Slides>20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ＭＳ Ｐゴシック</vt:lpstr>
      <vt:lpstr>メイリオ</vt:lpstr>
      <vt:lpstr>Arial</vt:lpstr>
      <vt:lpstr>Calibri</vt:lpstr>
      <vt:lpstr>Calibri Light</vt:lpstr>
      <vt:lpstr>Office Theme</vt:lpstr>
      <vt:lpstr>インプラント再建歯学研究会CFP事務局 はこんなことをしています。</vt:lpstr>
      <vt:lpstr>平成２６年度CFP３期生 ケースプレゼンテーション試験　 結果報告書</vt:lpstr>
      <vt:lpstr>CFP事務局の存在意義</vt:lpstr>
      <vt:lpstr>ケープレ受験生の抱える課題</vt:lpstr>
      <vt:lpstr>分析内容の選定 何を分析すればいいか</vt:lpstr>
      <vt:lpstr>情報の収集方法 どうやって収集すればいいのか</vt:lpstr>
      <vt:lpstr>分析情報整理 何をどう整理すれば活用できるのか</vt:lpstr>
      <vt:lpstr>情報蓄積の手間 最小減の手間で効果を最大化したい</vt:lpstr>
      <vt:lpstr>分析方法・手段 データからわかる答えを知りたい</vt:lpstr>
      <vt:lpstr>H26年度3期生におこなった CFP事務局の具体的アクション</vt:lpstr>
      <vt:lpstr>大会HPにケープレ試験情報が3月にアップされた</vt:lpstr>
      <vt:lpstr>パワーポイント予演会</vt:lpstr>
      <vt:lpstr>学会より概要報告書の評価通知があった</vt:lpstr>
      <vt:lpstr>最終予演会・ポスター</vt:lpstr>
      <vt:lpstr>本日の予演会でお願いしたいこと</vt:lpstr>
      <vt:lpstr>理事の先生方</vt:lpstr>
      <vt:lpstr>26年度ケープレ口頭試問の内容で すぐに対応可能と思われるもの</vt:lpstr>
      <vt:lpstr>26年度ケープレ口頭試問の内容で 対応に苦慮するもの</vt:lpstr>
      <vt:lpstr>不合格の決め手となった理由</vt:lpstr>
      <vt:lpstr>総括</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H２６年度CFP３期生 ケースプレゼンテーション試験　 結果報告書</dc:title>
  <dc:creator>笹尾道昭</dc:creator>
  <cp:lastModifiedBy>笹尾道昭</cp:lastModifiedBy>
  <cp:revision>43</cp:revision>
  <dcterms:created xsi:type="dcterms:W3CDTF">2014-09-17T03:28:38Z</dcterms:created>
  <dcterms:modified xsi:type="dcterms:W3CDTF">2015-11-11T04:57:20Z</dcterms:modified>
</cp:coreProperties>
</file>